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4" r:id="rId2"/>
    <p:sldId id="448" r:id="rId3"/>
    <p:sldId id="370" r:id="rId4"/>
    <p:sldId id="387" r:id="rId5"/>
    <p:sldId id="376" r:id="rId6"/>
    <p:sldId id="419" r:id="rId7"/>
    <p:sldId id="418" r:id="rId8"/>
    <p:sldId id="415" r:id="rId9"/>
    <p:sldId id="467" r:id="rId10"/>
    <p:sldId id="331" r:id="rId11"/>
    <p:sldId id="374" r:id="rId12"/>
    <p:sldId id="380" r:id="rId13"/>
    <p:sldId id="385" r:id="rId14"/>
    <p:sldId id="400" r:id="rId15"/>
    <p:sldId id="301" r:id="rId16"/>
    <p:sldId id="395" r:id="rId17"/>
    <p:sldId id="430" r:id="rId18"/>
    <p:sldId id="396" r:id="rId19"/>
    <p:sldId id="402" r:id="rId20"/>
    <p:sldId id="464" r:id="rId21"/>
    <p:sldId id="468" r:id="rId22"/>
    <p:sldId id="403" r:id="rId23"/>
    <p:sldId id="465" r:id="rId24"/>
    <p:sldId id="426" r:id="rId25"/>
    <p:sldId id="427" r:id="rId26"/>
    <p:sldId id="425" r:id="rId27"/>
    <p:sldId id="397" r:id="rId28"/>
    <p:sldId id="398" r:id="rId29"/>
    <p:sldId id="428" r:id="rId30"/>
    <p:sldId id="429" r:id="rId31"/>
    <p:sldId id="302" r:id="rId32"/>
    <p:sldId id="432" r:id="rId33"/>
    <p:sldId id="438" r:id="rId34"/>
    <p:sldId id="433" r:id="rId35"/>
    <p:sldId id="439" r:id="rId36"/>
    <p:sldId id="436" r:id="rId37"/>
    <p:sldId id="471" r:id="rId38"/>
    <p:sldId id="470" r:id="rId39"/>
    <p:sldId id="466" r:id="rId40"/>
    <p:sldId id="472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348" r:id="rId49"/>
    <p:sldId id="451" r:id="rId50"/>
    <p:sldId id="454" r:id="rId51"/>
    <p:sldId id="449" r:id="rId52"/>
    <p:sldId id="453" r:id="rId53"/>
    <p:sldId id="450" r:id="rId54"/>
    <p:sldId id="330" r:id="rId55"/>
    <p:sldId id="332" r:id="rId56"/>
    <p:sldId id="4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6807" autoAdjust="0"/>
  </p:normalViewPr>
  <p:slideViewPr>
    <p:cSldViewPr snapToGrid="0">
      <p:cViewPr varScale="1">
        <p:scale>
          <a:sx n="60" d="100"/>
          <a:sy n="60" d="100"/>
        </p:scale>
        <p:origin x="77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DE44B-EBB0-415E-812D-999E3329532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8DE1D-8E33-4945-8725-E31E97FC6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3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26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12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8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4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there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that their might be multiple </a:t>
            </a:r>
            <a:r>
              <a:rPr lang="en-US" i="1" baseline="0" dirty="0"/>
              <a:t>f</a:t>
            </a:r>
            <a:r>
              <a:rPr lang="en-US" i="0" baseline="0" dirty="0"/>
              <a:t> for the same data and we have to pick one according to a criteria. Using a </a:t>
            </a:r>
            <a:r>
              <a:rPr lang="en-US" i="0" baseline="0" dirty="0" err="1"/>
              <a:t>Guassian</a:t>
            </a:r>
            <a:r>
              <a:rPr lang="en-US" i="0" baseline="0" dirty="0"/>
              <a:t> assumption and MLE, for example, we might choose the squared error as a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7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controls the position and sigma controls the </a:t>
            </a:r>
            <a:r>
              <a:rPr lang="en-US" i="1" dirty="0"/>
              <a:t>spread</a:t>
            </a:r>
            <a:r>
              <a:rPr lang="en-US" i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8DE1D-8E33-4945-8725-E31E97FC6C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5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3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7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6A2B-4610-4FB2-B411-A1548BE07C3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8F51-08C1-4C77-8074-F9C2F38B2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6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253345/relationship-between-mle-and-least-squares-in-case-of-linear-regress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 Statistical Perspective on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Supervised vs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Supervised (See terminology in previous slides):</a:t>
            </a:r>
          </a:p>
          <a:p>
            <a:pPr lvl="1"/>
            <a:r>
              <a:rPr lang="en-US" dirty="0"/>
              <a:t>Each </a:t>
            </a:r>
            <a:r>
              <a:rPr lang="en-US" i="1" dirty="0"/>
              <a:t>X (observation)</a:t>
            </a:r>
            <a:r>
              <a:rPr lang="en-US" dirty="0"/>
              <a:t> is associated with a </a:t>
            </a:r>
            <a:r>
              <a:rPr lang="en-US" i="1" dirty="0"/>
              <a:t>Y (target)</a:t>
            </a:r>
          </a:p>
          <a:p>
            <a:r>
              <a:rPr lang="en-US" dirty="0"/>
              <a:t>Unsupervised (See terminology in previous slides):</a:t>
            </a:r>
          </a:p>
          <a:p>
            <a:pPr lvl="1"/>
            <a:r>
              <a:rPr lang="en-US" dirty="0"/>
              <a:t>We have </a:t>
            </a:r>
            <a:r>
              <a:rPr lang="en-US" i="1" dirty="0"/>
              <a:t>X</a:t>
            </a:r>
            <a:r>
              <a:rPr lang="en-US" dirty="0"/>
              <a:t> but no Y (target)</a:t>
            </a:r>
          </a:p>
          <a:p>
            <a:r>
              <a:rPr lang="en-US" dirty="0"/>
              <a:t>Supervised learning is in general </a:t>
            </a:r>
            <a:r>
              <a:rPr lang="en-US" i="1" dirty="0"/>
              <a:t>easier</a:t>
            </a:r>
            <a:r>
              <a:rPr lang="en-US" dirty="0"/>
              <a:t> because we know how well we are building the association</a:t>
            </a:r>
          </a:p>
          <a:p>
            <a:r>
              <a:rPr lang="en-US" dirty="0"/>
              <a:t>Unsupervised learning is harder because there is no clear evaluation method.</a:t>
            </a:r>
          </a:p>
          <a:p>
            <a:r>
              <a:rPr lang="en-US" dirty="0"/>
              <a:t>This course will mostly deal with supervised learning.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8015"/>
          </a:xfrm>
        </p:spPr>
        <p:txBody>
          <a:bodyPr>
            <a:normAutofit/>
          </a:bodyPr>
          <a:lstStyle/>
          <a:p>
            <a:r>
              <a:rPr lang="en-US" dirty="0"/>
              <a:t>We will say that </a:t>
            </a:r>
            <a:r>
              <a:rPr lang="en-US" b="1" dirty="0"/>
              <a:t>we want to learn a function </a:t>
            </a:r>
            <a:r>
              <a:rPr lang="en-US" b="1" i="1" dirty="0"/>
              <a:t>f </a:t>
            </a:r>
            <a:r>
              <a:rPr lang="en-US" b="1" dirty="0"/>
              <a:t>about a phenomenon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56298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33847" y="3843884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5629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2968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14444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10665367" y="56326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6748846" y="5931764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2385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012C597-CD0A-2E41-AC73-1F1063AE19DB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7007926" y="5762179"/>
            <a:ext cx="3657441" cy="29912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44137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914400" y="2902848"/>
            <a:ext cx="3977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function</a:t>
            </a:r>
            <a:r>
              <a:rPr lang="en-US" dirty="0"/>
              <a:t> takes one element </a:t>
            </a:r>
            <a:r>
              <a:rPr lang="en-US" b="1" i="1" dirty="0"/>
              <a:t>x</a:t>
            </a:r>
            <a:r>
              <a:rPr lang="en-US" dirty="0"/>
              <a:t> that belongs to</a:t>
            </a:r>
            <a:r>
              <a:rPr lang="en-US" i="1" dirty="0"/>
              <a:t> </a:t>
            </a:r>
            <a:r>
              <a:rPr lang="en-US" dirty="0"/>
              <a:t>the feature space </a:t>
            </a:r>
            <a:r>
              <a:rPr lang="en-US" b="1" i="1" dirty="0"/>
              <a:t>X</a:t>
            </a:r>
            <a:r>
              <a:rPr lang="en-US" dirty="0"/>
              <a:t> and maps  it into </a:t>
            </a:r>
            <a:r>
              <a:rPr lang="en-US" i="1" dirty="0"/>
              <a:t>one and only one </a:t>
            </a:r>
            <a:r>
              <a:rPr lang="en-US" dirty="0"/>
              <a:t>element </a:t>
            </a:r>
            <a:r>
              <a:rPr lang="en-US" b="1" i="1" dirty="0"/>
              <a:t>y</a:t>
            </a:r>
            <a:r>
              <a:rPr lang="en-US" dirty="0"/>
              <a:t> in the output space </a:t>
            </a:r>
            <a:r>
              <a:rPr lang="en-US" b="1" i="1" dirty="0"/>
              <a:t>Y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65807" y="425771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92954" y="4261357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303944" y="4635292"/>
            <a:ext cx="0" cy="18144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87011" y="6449774"/>
            <a:ext cx="308186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84825" y="65191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87695" y="427636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3277" y="4707351"/>
            <a:ext cx="3048000" cy="1483749"/>
          </a:xfrm>
          <a:custGeom>
            <a:avLst/>
            <a:gdLst>
              <a:gd name="connsiteX0" fmla="*/ 0 w 3048000"/>
              <a:gd name="connsiteY0" fmla="*/ 939800 h 1483749"/>
              <a:gd name="connsiteX1" fmla="*/ 872067 w 3048000"/>
              <a:gd name="connsiteY1" fmla="*/ 338667 h 1483749"/>
              <a:gd name="connsiteX2" fmla="*/ 1938867 w 3048000"/>
              <a:gd name="connsiteY2" fmla="*/ 1481667 h 1483749"/>
              <a:gd name="connsiteX3" fmla="*/ 3048000 w 3048000"/>
              <a:gd name="connsiteY3" fmla="*/ 0 h 148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483749">
                <a:moveTo>
                  <a:pt x="0" y="939800"/>
                </a:moveTo>
                <a:cubicBezTo>
                  <a:pt x="274461" y="594078"/>
                  <a:pt x="548923" y="248356"/>
                  <a:pt x="872067" y="338667"/>
                </a:cubicBezTo>
                <a:cubicBezTo>
                  <a:pt x="1195211" y="428978"/>
                  <a:pt x="1576212" y="1538111"/>
                  <a:pt x="1938867" y="1481667"/>
                </a:cubicBezTo>
                <a:cubicBezTo>
                  <a:pt x="2301522" y="1425223"/>
                  <a:pt x="2674761" y="712611"/>
                  <a:pt x="30480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724E5-E672-4649-B22F-7E8E91BAB9EA}"/>
              </a:ext>
            </a:extLst>
          </p:cNvPr>
          <p:cNvSpPr/>
          <p:nvPr/>
        </p:nvSpPr>
        <p:spPr>
          <a:xfrm>
            <a:off x="10888056" y="5463054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r>
              <a:rPr lang="en-US" i="1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1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91876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3660168"/>
            <a:ext cx="104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459329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46558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034728"/>
            <a:ext cx="81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04098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958057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5964313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605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Mathematical formalization of learning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200206" y="3851090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150538" y="3163504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870573" y="3163504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6748846" y="4536890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4521650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5" idx="6"/>
            <a:endCxn id="10" idx="1"/>
          </p:cNvCxnSpPr>
          <p:nvPr/>
        </p:nvCxnSpPr>
        <p:spPr>
          <a:xfrm flipV="1">
            <a:off x="7007926" y="4559591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326" y="3651343"/>
                <a:ext cx="150876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02"/>
          </a:xfrm>
        </p:spPr>
        <p:txBody>
          <a:bodyPr>
            <a:normAutofit/>
          </a:bodyPr>
          <a:lstStyle/>
          <a:p>
            <a:r>
              <a:rPr lang="en-US" dirty="0"/>
              <a:t>Predict whether a patient, hospitalized due to a heart attack, will have a second heart attack. The prediction is to be based on demographic, diet and clinical measurements for that patient.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95704" y="468913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22851" y="4692769"/>
            <a:ext cx="82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Y=True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6" y="3660168"/>
            <a:ext cx="461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instances of demographics, diet, clinical measure of a patient hospitalized due to a heart attack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3884" y="366642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x</a:t>
            </a:r>
            <a:r>
              <a:rPr lang="en-US"/>
              <a:t>:</a:t>
            </a:r>
            <a:endParaRPr lang="en-US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4536890"/>
            <a:ext cx="399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specific patient will have a second heart attack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833884" y="4543146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5112289"/>
            <a:ext cx="4153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of all instances of demographics, diet, and clinical data of patients hospitalized for heart attack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833884" y="511854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4AD2-3C3E-F045-925D-A71BBCA9C65E}"/>
              </a:ext>
            </a:extLst>
          </p:cNvPr>
          <p:cNvSpPr txBox="1"/>
          <p:nvPr/>
        </p:nvSpPr>
        <p:spPr>
          <a:xfrm>
            <a:off x="1400537" y="6035618"/>
            <a:ext cx="144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or False</a:t>
            </a:r>
            <a:endParaRPr lang="en-US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833883" y="6041874"/>
            <a:ext cx="45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</a:t>
            </a:r>
            <a:r>
              <a:rPr lang="en-US" dirty="0"/>
              <a:t>:</a:t>
            </a:r>
            <a:endParaRPr lang="en-US" i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589326" y="5410316"/>
            <a:ext cx="259080" cy="25908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F03B4-5014-4C69-BD42-1068B004C4B5}"/>
              </a:ext>
            </a:extLst>
          </p:cNvPr>
          <p:cNvSpPr/>
          <p:nvPr/>
        </p:nvSpPr>
        <p:spPr>
          <a:xfrm>
            <a:off x="10791463" y="5507021"/>
            <a:ext cx="88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Y=False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4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Diabetes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Ten baseline variables including age, sex, body mass index, average blood pressure, and six blood serum measurements were obtained for each of </a:t>
            </a:r>
            <a:r>
              <a:rPr lang="en-US" i="1" dirty="0"/>
              <a:t>n</a:t>
            </a:r>
            <a:r>
              <a:rPr lang="en-US" dirty="0"/>
              <a:t> = 442 diabetes patients, as well as the response of interest, a quantitative measure of disease progression one year after baseline</a:t>
            </a:r>
          </a:p>
          <a:p>
            <a:r>
              <a:rPr lang="en-US" dirty="0"/>
              <a:t>What might we want to “learn” from this dataset?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67744"/>
            <a:ext cx="4991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1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wish to learn something from the data </a:t>
                </a:r>
                <a:r>
                  <a:rPr lang="en-US" i="1" dirty="0"/>
                  <a:t>D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Statistical learning means that the data have been generated by some unknown</a:t>
                </a:r>
                <a:r>
                  <a:rPr lang="en-US" baseline="0" dirty="0"/>
                  <a:t> </a:t>
                </a:r>
                <a:r>
                  <a:rPr lang="en-US" i="1" baseline="0" dirty="0"/>
                  <a:t>random</a:t>
                </a:r>
                <a:r>
                  <a:rPr lang="en-US" i="0" baseline="0" dirty="0"/>
                  <a:t> </a:t>
                </a:r>
                <a:r>
                  <a:rPr lang="en-US" i="1" baseline="0" dirty="0"/>
                  <a:t>process</a:t>
                </a:r>
                <a:r>
                  <a:rPr lang="en-US" baseline="0" dirty="0"/>
                  <a:t>:</a:t>
                </a:r>
                <a:br>
                  <a:rPr lang="en-US" baseline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:r>
                  <a:rPr lang="en-US" b="1" dirty="0"/>
                  <a:t>we wish to estimate the </a:t>
                </a:r>
                <a:r>
                  <a:rPr lang="en-US" b="1" i="1" dirty="0"/>
                  <a:t>unknown p</a:t>
                </a:r>
                <a:r>
                  <a:rPr lang="en-US" b="1" dirty="0"/>
                  <a:t> from such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0469"/>
                <a:ext cx="10515600" cy="3453881"/>
              </a:xfrm>
              <a:blipFill rotWithShape="0">
                <a:blip r:embed="rId2"/>
                <a:stretch>
                  <a:fillRect l="-1217" t="-2998" r="-1391" b="-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424931" y="4454062"/>
            <a:ext cx="724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reads x and y follow the probability distribution described by p.</a:t>
            </a:r>
          </a:p>
        </p:txBody>
      </p:sp>
    </p:spTree>
    <p:extLst>
      <p:ext uri="{BB962C8B-B14F-4D97-AF65-F5344CB8AC3E}">
        <p14:creationId xmlns:p14="http://schemas.microsoft.com/office/powerpoint/2010/main" val="910819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statistical perspective on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94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Statistical learning refers to a set of approaches for estimating </a:t>
            </a:r>
            <a:r>
              <a:rPr lang="en-US" i="1" dirty="0"/>
              <a:t>f</a:t>
            </a:r>
            <a:r>
              <a:rPr lang="en-US" dirty="0"/>
              <a:t> assuming that noise is added into the system and that the noise cannot be predicted from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2915615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603201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2915615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4749627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34387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/>
          <p:nvPr/>
        </p:nvCxnSpPr>
        <p:spPr>
          <a:xfrm flipV="1">
            <a:off x="7431260" y="4772328"/>
            <a:ext cx="3619341" cy="106839"/>
          </a:xfrm>
          <a:prstGeom prst="curvedConnector4">
            <a:avLst>
              <a:gd name="adj1" fmla="val 23042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50" y="5731456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989141" y="4477662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216288" y="448130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r>
                        <a:rPr lang="en-US" sz="28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158" y="3975418"/>
                <a:ext cx="2290884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: error term (the noise)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22" y="4579029"/>
                <a:ext cx="3206199" cy="461665"/>
              </a:xfrm>
              <a:prstGeom prst="rect">
                <a:avLst/>
              </a:prstGeom>
              <a:blipFill>
                <a:blip r:embed="rId4"/>
                <a:stretch>
                  <a:fillRect t="-10526" r="-190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9083040" y="3404235"/>
            <a:ext cx="196427" cy="714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98434" y="296962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Added noise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900004" y="4348122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0793339" y="5093406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86748" y="5027360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0"/>
            <a:endCxn id="25" idx="1"/>
          </p:cNvCxnSpPr>
          <p:nvPr/>
        </p:nvCxnSpPr>
        <p:spPr>
          <a:xfrm rot="5400000" flipH="1" flipV="1">
            <a:off x="8938050" y="2749733"/>
            <a:ext cx="363564" cy="3636225"/>
          </a:xfrm>
          <a:prstGeom prst="curvedConnector3">
            <a:avLst>
              <a:gd name="adj1" fmla="val 17331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6" idx="3"/>
          </p:cNvCxnSpPr>
          <p:nvPr/>
        </p:nvCxnSpPr>
        <p:spPr>
          <a:xfrm rot="16200000" flipH="1">
            <a:off x="8940410" y="3423674"/>
            <a:ext cx="343779" cy="3437961"/>
          </a:xfrm>
          <a:prstGeom prst="curvedConnector3">
            <a:avLst>
              <a:gd name="adj1" fmla="val 177533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8" idx="5"/>
            <a:endCxn id="27" idx="1"/>
          </p:cNvCxnSpPr>
          <p:nvPr/>
        </p:nvCxnSpPr>
        <p:spPr>
          <a:xfrm rot="16200000" flipH="1">
            <a:off x="9211737" y="3152348"/>
            <a:ext cx="94535" cy="3731370"/>
          </a:xfrm>
          <a:prstGeom prst="curvedConnector3">
            <a:avLst>
              <a:gd name="adj1" fmla="val -30607"/>
            </a:avLst>
          </a:prstGeom>
          <a:ln w="28575">
            <a:solidFill>
              <a:srgbClr val="000000">
                <a:alpha val="35686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5EBEC-6C35-4677-9F68-CE91FA2E7A55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0" cy="1450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67E49E-0BDC-4A88-BB95-FC6C362513A9}"/>
              </a:ext>
            </a:extLst>
          </p:cNvPr>
          <p:cNvCxnSpPr>
            <a:cxnSpLocks/>
          </p:cNvCxnSpPr>
          <p:nvPr/>
        </p:nvCxnSpPr>
        <p:spPr>
          <a:xfrm>
            <a:off x="9279467" y="3429000"/>
            <a:ext cx="796350" cy="2066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60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4222-F648-4522-A8AA-ECD9941E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67458-9550-4DAE-8818-153D2ECF5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Prediction</a:t>
            </a:r>
          </a:p>
          <a:p>
            <a:r>
              <a:rPr lang="en-US" sz="48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117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For a new data point never seen before: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prediction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E.g., for the diabetes dataset, we might want to predict disease progression based on the BMI of a patient.</a:t>
                </a:r>
              </a:p>
              <a:p>
                <a:r>
                  <a:rPr lang="en-US" dirty="0"/>
                  <a:t>Noise is unpredictable and changes where we land in the output space randomly.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3388"/>
                <a:ext cx="10515600" cy="1606879"/>
              </a:xfrm>
              <a:blipFill>
                <a:blip r:embed="rId3"/>
                <a:stretch>
                  <a:fillRect l="-812" t="-8333" r="-58"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6623540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6573872" y="324129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10357181" y="3928883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10293907" y="3241297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Output space </a:t>
            </a:r>
          </a:p>
          <a:p>
            <a:pPr algn="ctr"/>
            <a:r>
              <a:rPr lang="en-US" i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7172180" y="5075309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506006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00" y="5561824"/>
                <a:ext cx="150876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989141" y="4803344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216288" y="480698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68" y="4201304"/>
                <a:ext cx="1981183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11012660" y="4743475"/>
            <a:ext cx="259080" cy="259080"/>
          </a:xfrm>
          <a:prstGeom prst="ellipse">
            <a:avLst/>
          </a:prstGeom>
          <a:solidFill>
            <a:srgbClr val="FFC000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5A0CDE0-5BD5-4169-BA67-AD8371895CAD}"/>
              </a:ext>
            </a:extLst>
          </p:cNvPr>
          <p:cNvCxnSpPr>
            <a:stCxn id="9" idx="0"/>
            <a:endCxn id="17" idx="0"/>
          </p:cNvCxnSpPr>
          <p:nvPr/>
        </p:nvCxnSpPr>
        <p:spPr>
          <a:xfrm rot="5400000" flipH="1" flipV="1">
            <a:off x="9056043" y="2989152"/>
            <a:ext cx="331834" cy="3840480"/>
          </a:xfrm>
          <a:prstGeom prst="curvedConnector3">
            <a:avLst>
              <a:gd name="adj1" fmla="val 1688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88CE5DCE-4DB6-4139-B8D5-320E1E9B5536}"/>
              </a:ext>
            </a:extLst>
          </p:cNvPr>
          <p:cNvCxnSpPr>
            <a:stCxn id="9" idx="4"/>
            <a:endCxn id="10" idx="3"/>
          </p:cNvCxnSpPr>
          <p:nvPr/>
        </p:nvCxnSpPr>
        <p:spPr>
          <a:xfrm rot="5400000" flipH="1" flipV="1">
            <a:off x="9149569" y="3433358"/>
            <a:ext cx="53181" cy="3748881"/>
          </a:xfrm>
          <a:prstGeom prst="curvedConnector3">
            <a:avLst>
              <a:gd name="adj1" fmla="val -4298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C8D8F8B-83AA-4C26-92FC-02AF6BDF4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256" y="3709808"/>
            <a:ext cx="41148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</a:t>
            </a:r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that there is a function such that</a:t>
                </a:r>
                <a:br>
                  <a:rPr lang="en-US" i="1" dirty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wish to minimize some loss function using our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How much can the loss function be reduced?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F0B1F48-E962-489E-9876-097587DF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1" y="1985962"/>
            <a:ext cx="5488575" cy="38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2684-DDEB-4A64-814E-707847D5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DBE6-E5E5-44EC-9AD2-3C40181ED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diagonal line represents the best estimate of the cloud of data points.</a:t>
            </a:r>
          </a:p>
          <a:p>
            <a:r>
              <a:rPr lang="en-US" dirty="0"/>
              <a:t>The best estimate is the line that minimizes the sum of the errors.</a:t>
            </a:r>
          </a:p>
          <a:p>
            <a:r>
              <a:rPr lang="en-US" dirty="0"/>
              <a:t>One error is shown as the vertical line.</a:t>
            </a:r>
          </a:p>
          <a:p>
            <a:r>
              <a:rPr lang="en-US" dirty="0"/>
              <a:t>The error is the distance between the diagonal line and the real data point.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214D38-7582-4E37-AC84-5B6E9217B450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E69A78-5B8F-48E5-8E09-66E9A8246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76EDFD-243E-4AED-96AC-46DE67C077F8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7EE59-350C-4D14-B893-775DF471E46C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0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A319-2DF0-480C-B208-3AD55CF4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Error Loss Function (LSE)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</p:spPr>
            <p:txBody>
              <a:bodyPr/>
              <a:lstStyle/>
              <a:p>
                <a:r>
                  <a:rPr lang="en-US" dirty="0"/>
                  <a:t>Starting with simple linear regression: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Using calculus, we can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minimized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7E9B04-07AF-4419-9795-FBDD4E2EF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046513"/>
                <a:ext cx="5659362" cy="4130449"/>
              </a:xfrm>
              <a:blipFill>
                <a:blip r:embed="rId2"/>
                <a:stretch>
                  <a:fillRect l="-1940" t="-2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DCE9406-9DC1-4488-83C0-FBEA4537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47" y="4546400"/>
            <a:ext cx="4449989" cy="163056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00D7A4-29C0-4045-A021-D9A709B60CE1}"/>
              </a:ext>
            </a:extLst>
          </p:cNvPr>
          <p:cNvCxnSpPr/>
          <p:nvPr/>
        </p:nvCxnSpPr>
        <p:spPr>
          <a:xfrm>
            <a:off x="6862194" y="5251508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2D0FBA8D-E5D1-4216-A318-F5F3BAD748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88790" y="2499919"/>
            <a:ext cx="4114800" cy="2886075"/>
          </a:xfr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E71952-BDBC-4618-8B27-F8044716FF9F}"/>
              </a:ext>
            </a:extLst>
          </p:cNvPr>
          <p:cNvCxnSpPr>
            <a:cxnSpLocks/>
          </p:cNvCxnSpPr>
          <p:nvPr/>
        </p:nvCxnSpPr>
        <p:spPr>
          <a:xfrm flipV="1">
            <a:off x="6920917" y="2499919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D02A24-83A9-4381-A668-A23ACBB738B4}"/>
              </a:ext>
            </a:extLst>
          </p:cNvPr>
          <p:cNvCxnSpPr>
            <a:cxnSpLocks/>
          </p:cNvCxnSpPr>
          <p:nvPr/>
        </p:nvCxnSpPr>
        <p:spPr>
          <a:xfrm flipV="1">
            <a:off x="8616453" y="3061728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38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It is useful to look at the expected value of the squared error function to better understand reducible and irreducible errors.</a:t>
                </a:r>
              </a:p>
              <a:p>
                <a:r>
                  <a:rPr lang="en-US" dirty="0"/>
                  <a:t>Expected value of squared error yields individual reducible and irreducible error variances</a:t>
                </a:r>
              </a:p>
              <a:p>
                <a:r>
                  <a:rPr lang="en-US" dirty="0"/>
                  <a:t>See ISLR equation 2.3 page 19</a:t>
                </a:r>
              </a:p>
              <a:p>
                <a:r>
                  <a:rPr lang="en-US" b="1" dirty="0"/>
                  <a:t>Assume that noise value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𝛜</m:t>
                    </m:r>
                  </m:oMath>
                </a14:m>
                <a:r>
                  <a:rPr lang="en-US" b="1" dirty="0"/>
                  <a:t> is Gaussian with 0 mean and constant variance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dirty="0"/>
                  <a:t>regroup</a:t>
                </a:r>
                <a:r>
                  <a:rPr lang="en-US" i="1" dirty="0"/>
                  <a:t>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, </a:t>
                </a:r>
                <a:r>
                  <a:rPr lang="en-US" sz="2200" dirty="0"/>
                  <a:t>apply FOIL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i="1" dirty="0">
                    <a:latin typeface="Cambria Math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9176"/>
                <a:ext cx="11156092" cy="4697787"/>
              </a:xfrm>
              <a:blipFill>
                <a:blip r:embed="rId2"/>
                <a:stretch>
                  <a:fillRect l="-874" t="-3377" r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15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0C32-7BC3-4020-958C-914A70C2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, distribute E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i="1" dirty="0"/>
                  <a:t>goes to 0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i="1" dirty="0"/>
                  <a:t> is expected to be Gaussian and have 0 mean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0+</m:t>
                    </m:r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because E(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) 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reducible</a:t>
                </a:r>
                <a:r>
                  <a:rPr lang="en-US" dirty="0"/>
                  <a:t> variance = LSE</a:t>
                </a:r>
              </a:p>
              <a:p>
                <a:pPr marL="0" indent="0">
                  <a:buNone/>
                </a:pPr>
                <a:r>
                  <a:rPr lang="en-US" dirty="0"/>
                  <a:t>Identity: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r>
                      <a:rPr lang="en-US" i="1">
                        <a:latin typeface="Cambria Math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irreducible</a:t>
                </a:r>
                <a:r>
                  <a:rPr lang="en-US" dirty="0"/>
                  <a:t> variance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F991F-67DD-4A2E-99C8-DA818DD03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6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7959-15C7-4CFF-8E3D-2CC4059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and Irreducible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Suppose that x1, x2, x3, …, </a:t>
                </a:r>
                <a:r>
                  <a:rPr lang="en-US" sz="4000" dirty="0" err="1"/>
                  <a:t>xN</a:t>
                </a:r>
                <a:r>
                  <a:rPr lang="en-US" sz="4000" dirty="0"/>
                  <a:t> are characteristics of a patient’s blood sample.</a:t>
                </a:r>
              </a:p>
              <a:p>
                <a:r>
                  <a:rPr lang="en-US" sz="4000" dirty="0"/>
                  <a:t>Suppose that Y is a variable encoding the patient’s risk for severe reaction to a drug</a:t>
                </a:r>
              </a:p>
              <a:p>
                <a:r>
                  <a:rPr lang="en-US" sz="4000" dirty="0"/>
                  <a:t>Our goal is to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4000" dirty="0"/>
                  <a:t> using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A272C7-4115-4811-8B3E-BD3350FB39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5" t="-39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42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83F0-D32B-4349-A10D-CCDE039E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Reducible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Reducible error is the error that can be reduced by optimizing hyper parameters of f(x)</a:t>
                </a:r>
              </a:p>
              <a:p>
                <a:r>
                  <a:rPr lang="en-US" dirty="0"/>
                  <a:t>For example, the general form of a linear regression equation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Where: </a:t>
                </a:r>
                <a:r>
                  <a:rPr lang="en-US" b="1" dirty="0"/>
                  <a:t>m</a:t>
                </a:r>
                <a:r>
                  <a:rPr lang="en-US" dirty="0"/>
                  <a:t> is the slope, </a:t>
                </a:r>
                <a:r>
                  <a:rPr lang="en-US" b="1" dirty="0"/>
                  <a:t>b</a:t>
                </a:r>
                <a:r>
                  <a:rPr lang="en-US" dirty="0"/>
                  <a:t> is the y intercept, </a:t>
                </a:r>
                <a:r>
                  <a:rPr lang="en-US" b="1" dirty="0"/>
                  <a:t>x</a:t>
                </a:r>
                <a:r>
                  <a:rPr lang="en-US" dirty="0"/>
                  <a:t> is the training data,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predicted value.</a:t>
                </a:r>
              </a:p>
              <a:p>
                <a:r>
                  <a:rPr lang="en-US"/>
                  <a:t>Least squared </a:t>
                </a:r>
                <a:r>
                  <a:rPr lang="en-US" dirty="0"/>
                  <a:t>error loss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𝐿𝑆𝐸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We can minimize the least squares loss function by selecting model parameters m and b such that LSE is minimized.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9C24D7-481A-4BAA-AD9E-9B3A21D55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167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6764-9627-4607-8069-154C18CF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Irreducible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C145-23D7-439B-B16F-B7662CD9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The irreducible error ‘epsilon’ in the diabetes data set example could be due to:</a:t>
            </a:r>
          </a:p>
          <a:p>
            <a:pPr lvl="1"/>
            <a:r>
              <a:rPr lang="en-US" sz="4000" dirty="0"/>
              <a:t>The patient’s general health on a given day</a:t>
            </a:r>
          </a:p>
          <a:p>
            <a:pPr lvl="1"/>
            <a:r>
              <a:rPr lang="en-US" sz="4000" dirty="0"/>
              <a:t>Small manufacturing variations in the drug</a:t>
            </a:r>
          </a:p>
          <a:p>
            <a:pPr lvl="1"/>
            <a:r>
              <a:rPr lang="en-US" sz="4000" dirty="0"/>
              <a:t>Small measurement errors in x1, x2, x3, …, </a:t>
            </a:r>
            <a:r>
              <a:rPr lang="en-US" sz="4000" dirty="0" err="1"/>
              <a:t>xN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67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estimate </a:t>
            </a:r>
            <a:r>
              <a:rPr lang="en-US" i="1" dirty="0"/>
              <a:t>f: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3810"/>
          </a:xfrm>
        </p:spPr>
        <p:txBody>
          <a:bodyPr>
            <a:normAutofit lnSpcReduction="10000"/>
          </a:bodyPr>
          <a:lstStyle/>
          <a:p>
            <a:r>
              <a:rPr lang="en-US" sz="3600" b="1" dirty="0"/>
              <a:t>Inference</a:t>
            </a:r>
            <a:r>
              <a:rPr lang="en-US" sz="3600" dirty="0"/>
              <a:t>: Sometimes we want to understand </a:t>
            </a:r>
            <a:r>
              <a:rPr lang="en-US" sz="3600" i="1" dirty="0"/>
              <a:t>f</a:t>
            </a:r>
            <a:r>
              <a:rPr lang="en-US" sz="3600" dirty="0"/>
              <a:t> (look inside </a:t>
            </a:r>
            <a:r>
              <a:rPr lang="en-US" sz="3600" i="1" dirty="0"/>
              <a:t>f</a:t>
            </a:r>
            <a:r>
              <a:rPr lang="en-US" sz="3600" dirty="0"/>
              <a:t>)</a:t>
            </a:r>
          </a:p>
          <a:p>
            <a:pPr lvl="1"/>
            <a:r>
              <a:rPr lang="en-US" sz="3200" dirty="0"/>
              <a:t>Which predictors are important in the process of predicting Y:  e.g., do we need to include </a:t>
            </a:r>
            <a:r>
              <a:rPr lang="en-US" sz="3200" i="1" dirty="0"/>
              <a:t>gender</a:t>
            </a:r>
            <a:r>
              <a:rPr lang="en-US" sz="3200" dirty="0"/>
              <a:t> in the prediction of blood pressure?</a:t>
            </a:r>
          </a:p>
          <a:p>
            <a:pPr lvl="1"/>
            <a:r>
              <a:rPr lang="en-US" sz="3200" dirty="0"/>
              <a:t>Relationship between </a:t>
            </a:r>
            <a:r>
              <a:rPr lang="en-US" sz="3200" i="1" dirty="0"/>
              <a:t>Y</a:t>
            </a:r>
            <a:r>
              <a:rPr lang="en-US" sz="3200" dirty="0"/>
              <a:t> and each </a:t>
            </a:r>
            <a:r>
              <a:rPr lang="en-US" sz="3200" i="1" dirty="0"/>
              <a:t>X: </a:t>
            </a:r>
            <a:r>
              <a:rPr lang="en-US" sz="3200" dirty="0"/>
              <a:t> e.g., blood pressure is higher for older people?</a:t>
            </a:r>
          </a:p>
          <a:p>
            <a:pPr lvl="1"/>
            <a:r>
              <a:rPr lang="en-US" sz="3200" dirty="0"/>
              <a:t>Is the relationship between </a:t>
            </a:r>
            <a:r>
              <a:rPr lang="en-US" sz="3200" i="1" dirty="0"/>
              <a:t>Y</a:t>
            </a:r>
            <a:r>
              <a:rPr lang="en-US" sz="3200" dirty="0"/>
              <a:t> and </a:t>
            </a:r>
            <a:r>
              <a:rPr lang="en-US" sz="3200" i="1" dirty="0"/>
              <a:t>X</a:t>
            </a:r>
            <a:r>
              <a:rPr lang="en-US" sz="3200" dirty="0"/>
              <a:t> appropriately captured by the model? Is the linear relationship enough?</a:t>
            </a:r>
          </a:p>
          <a:p>
            <a:pPr lvl="1"/>
            <a:r>
              <a:rPr lang="en-US" sz="3200" dirty="0"/>
              <a:t>See ISLR page 19</a:t>
            </a:r>
          </a:p>
        </p:txBody>
      </p:sp>
    </p:spTree>
    <p:extLst>
      <p:ext uri="{BB962C8B-B14F-4D97-AF65-F5344CB8AC3E}">
        <p14:creationId xmlns:p14="http://schemas.microsoft.com/office/powerpoint/2010/main" val="26350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3541"/>
          </a:xfrm>
        </p:spPr>
        <p:txBody>
          <a:bodyPr>
            <a:normAutofit/>
          </a:bodyPr>
          <a:lstStyle/>
          <a:p>
            <a:r>
              <a:rPr lang="en-US" dirty="0"/>
              <a:t>We estimate using </a:t>
            </a:r>
            <a:r>
              <a:rPr lang="en-US" b="1" dirty="0"/>
              <a:t>training data</a:t>
            </a:r>
            <a:r>
              <a:rPr lang="en-US" dirty="0"/>
              <a:t>. </a:t>
            </a:r>
          </a:p>
          <a:p>
            <a:r>
              <a:rPr lang="en-US" dirty="0"/>
              <a:t>For notation, we will assume that we have </a:t>
            </a:r>
            <a:r>
              <a:rPr lang="en-US" i="1" dirty="0"/>
              <a:t>n observations </a:t>
            </a:r>
            <a:r>
              <a:rPr lang="en-US" dirty="0"/>
              <a:t>where each observation is a row in the data set.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is a specific row / column value in the data set:  ‘</a:t>
            </a:r>
            <a:r>
              <a:rPr lang="en-US" dirty="0" err="1"/>
              <a:t>i</a:t>
            </a:r>
            <a:r>
              <a:rPr lang="en-US" dirty="0"/>
              <a:t>’ is the row and j is the column. </a:t>
            </a:r>
          </a:p>
          <a:p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 is the dependent variable / target / class for a specific observation.</a:t>
            </a:r>
          </a:p>
          <a:p>
            <a:r>
              <a:rPr lang="en-US" dirty="0"/>
              <a:t>Two main methods for estimating F</a:t>
            </a:r>
          </a:p>
          <a:p>
            <a:pPr lvl="1"/>
            <a:r>
              <a:rPr lang="en-US" b="1" dirty="0"/>
              <a:t>Parametric Methods</a:t>
            </a:r>
          </a:p>
          <a:p>
            <a:pPr lvl="1"/>
            <a:r>
              <a:rPr lang="en-US" b="1" dirty="0"/>
              <a:t>Non Parametric Methods</a:t>
            </a:r>
          </a:p>
        </p:txBody>
      </p:sp>
    </p:spTree>
    <p:extLst>
      <p:ext uri="{BB962C8B-B14F-4D97-AF65-F5344CB8AC3E}">
        <p14:creationId xmlns:p14="http://schemas.microsoft.com/office/powerpoint/2010/main" val="78781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9E8-A89F-44CF-BE17-9E6A53D0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C8410-6C2A-4389-9EEF-B87DFE28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Makes an assumption about the shape of </a:t>
            </a:r>
            <a:r>
              <a:rPr lang="en-US" sz="4400" i="1" dirty="0"/>
              <a:t>f</a:t>
            </a:r>
          </a:p>
          <a:p>
            <a:r>
              <a:rPr lang="en-US" sz="4400" dirty="0"/>
              <a:t>For example, assume the form of </a:t>
            </a:r>
            <a:r>
              <a:rPr lang="en-US" sz="4400" i="1" dirty="0"/>
              <a:t>f</a:t>
            </a:r>
            <a:r>
              <a:rPr lang="en-US" sz="4400" dirty="0"/>
              <a:t> is a linear model</a:t>
            </a:r>
          </a:p>
          <a:p>
            <a:r>
              <a:rPr lang="en-US" sz="4400" dirty="0"/>
              <a:t>Use a procedure to fit or train the model and reduce the loss function for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9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E91B-0FC4-2C4C-B3B1-20CC8845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BCA3A-40F1-F34B-A6E4-014B7A25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 of statistical learning</a:t>
            </a:r>
          </a:p>
          <a:p>
            <a:r>
              <a:rPr lang="en-US" dirty="0"/>
              <a:t>Terminology</a:t>
            </a:r>
          </a:p>
          <a:p>
            <a:r>
              <a:rPr lang="en-US" dirty="0"/>
              <a:t>Function learning</a:t>
            </a:r>
          </a:p>
          <a:p>
            <a:r>
              <a:rPr lang="en-US" dirty="0"/>
              <a:t>Prediction: Reducible vs irreducible error</a:t>
            </a:r>
          </a:p>
          <a:p>
            <a:r>
              <a:rPr lang="en-US" dirty="0"/>
              <a:t>Inference</a:t>
            </a:r>
          </a:p>
          <a:p>
            <a:r>
              <a:rPr lang="en-US" dirty="0"/>
              <a:t>Parametric models vs non-parametric models</a:t>
            </a:r>
          </a:p>
          <a:p>
            <a:r>
              <a:rPr lang="en-US" dirty="0"/>
              <a:t>Supervised vs unsupervised learning</a:t>
            </a:r>
          </a:p>
          <a:p>
            <a:r>
              <a:rPr lang="en-US" dirty="0"/>
              <a:t>Regression vs classification</a:t>
            </a:r>
          </a:p>
          <a:p>
            <a:r>
              <a:rPr lang="en-US" dirty="0"/>
              <a:t>Interpretability vs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76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34E2-0E1E-4D73-A454-5628CDA8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estimate </a:t>
            </a:r>
            <a:r>
              <a:rPr lang="en-US" i="1" dirty="0"/>
              <a:t>f: </a:t>
            </a:r>
            <a:r>
              <a:rPr lang="en-US" dirty="0"/>
              <a:t>Nonparametric Methods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3AAB-81E2-44C2-B559-01136DA64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/>
              <a:t>Nonparametric methods don’t make assumptions about </a:t>
            </a:r>
            <a:r>
              <a:rPr lang="en-US" sz="3600" i="1" dirty="0"/>
              <a:t>f</a:t>
            </a:r>
            <a:r>
              <a:rPr lang="en-US" sz="3600" dirty="0"/>
              <a:t>.</a:t>
            </a:r>
          </a:p>
          <a:p>
            <a:r>
              <a:rPr lang="en-US" sz="3600" dirty="0"/>
              <a:t>Example: Non parametric means that the model does not impose a specific function like linear regression (which assumes that y = mx + b)</a:t>
            </a:r>
          </a:p>
          <a:p>
            <a:r>
              <a:rPr lang="en-US" sz="3600" dirty="0"/>
              <a:t>Informally, they try to get as close as possible to the training data but not too close.</a:t>
            </a:r>
          </a:p>
          <a:p>
            <a:r>
              <a:rPr lang="en-US" sz="3600" dirty="0"/>
              <a:t>In general, the more data, the better the fit, but the harder to interpret.</a:t>
            </a:r>
          </a:p>
          <a:p>
            <a:r>
              <a:rPr lang="en-US" sz="3600" dirty="0"/>
              <a:t>Example Non Parametric Method:</a:t>
            </a:r>
          </a:p>
          <a:p>
            <a:pPr lvl="1"/>
            <a:r>
              <a:rPr lang="en-US" sz="3200" dirty="0"/>
              <a:t>Random Forest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82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estimate </a:t>
            </a:r>
            <a:r>
              <a:rPr lang="en-US" i="1" dirty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</p:spPr>
            <p:txBody>
              <a:bodyPr>
                <a:normAutofit/>
              </a:bodyPr>
              <a:lstStyle/>
              <a:p>
                <a:r>
                  <a:rPr lang="en-US" i="0" dirty="0">
                    <a:latin typeface="Cambria Math" charset="0"/>
                  </a:rPr>
                  <a:t>Sometimes</a:t>
                </a:r>
                <a:r>
                  <a:rPr lang="en-US" i="0" baseline="0" dirty="0">
                    <a:latin typeface="Cambria Math" charset="0"/>
                  </a:rPr>
                  <a:t>, the probability distribution that generated the data is known or assumed to be known except for a couple of parameters describing it.</a:t>
                </a:r>
              </a:p>
              <a:p>
                <a:r>
                  <a:rPr lang="en-US" dirty="0">
                    <a:latin typeface="Cambria Math" charset="0"/>
                  </a:rPr>
                  <a:t>For example, say our target data follows a random normal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In this example, we can estimate </a:t>
                </a:r>
                <a:r>
                  <a:rPr lang="en-US" i="1" dirty="0">
                    <a:latin typeface="Cambria Math" charset="0"/>
                  </a:rPr>
                  <a:t>f </a:t>
                </a:r>
                <a:r>
                  <a:rPr lang="en-US" dirty="0">
                    <a:latin typeface="Cambria Math" charset="0"/>
                  </a:rPr>
                  <a:t> by estimating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 ~ </m:t>
                    </m:r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to infer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from the training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10515600" cy="4414276"/>
              </a:xfrm>
              <a:blipFill>
                <a:blip r:embed="rId2"/>
                <a:stretch>
                  <a:fillRect l="-1043" t="-2348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89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43601-930F-4699-9044-5EA11460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68F00-889D-4FFF-8555-42F3A458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probability distribution parameters that are most likely to best represent the data.</a:t>
            </a:r>
          </a:p>
          <a:p>
            <a:r>
              <a:rPr lang="en-US" dirty="0"/>
              <a:t>For example, if data follows the normal distribution, estimate the mean and standard deviation of the normal distribution that produces a distribution that is the closest match to the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2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Gaussian</a:t>
                </a:r>
                <a:r>
                  <a:rPr lang="en-US" baseline="0" dirty="0"/>
                  <a:t> or Normal distribution: most common probability distribution</a:t>
                </a:r>
              </a:p>
              <a:p>
                <a:r>
                  <a:rPr lang="en-US" dirty="0"/>
                  <a:t>The Gaussian distribution is f</a:t>
                </a:r>
                <a:r>
                  <a:rPr lang="en-US" baseline="0" dirty="0"/>
                  <a:t>ully described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aseline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475"/>
                <a:ext cx="10515600" cy="1486915"/>
              </a:xfrm>
              <a:blipFill>
                <a:blip r:embed="rId3"/>
                <a:stretch>
                  <a:fillRect l="-1043" t="-6557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766354" y="3296930"/>
            <a:ext cx="4559271" cy="307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/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  <m:r>
                        <a:rPr lang="en-US" sz="2800" i="1">
                          <a:latin typeface="Cambria Math" charset="0"/>
                        </a:rPr>
                        <m:t>~</m:t>
                      </m:r>
                      <m:r>
                        <a:rPr lang="en-US" sz="2800" i="1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𝜎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√2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lit/>
                            </m:rP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66A487-77FE-40AD-BADA-4344567A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97" y="4127863"/>
                <a:ext cx="7114903" cy="9589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7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6E1B-8C76-44D9-A8A1-5552E145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represents the mean and standard deviation (or the parameters) of the normal distribution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Say ‘y’ represents the data observations in a data set</a:t>
                </a:r>
              </a:p>
              <a:p>
                <a:r>
                  <a:rPr lang="en-US" dirty="0"/>
                  <a:t>Then MLE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The MLE is maximized when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∣</m:t>
                    </m:r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maximized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arg</a:t>
                </a:r>
                <a:r>
                  <a:rPr lang="en-US" dirty="0"/>
                  <a:t> max function picks the maximum probability</a:t>
                </a:r>
              </a:p>
              <a:p>
                <a:r>
                  <a:rPr lang="en-US" dirty="0"/>
                  <a:t>In the case of a Gaussian distribution, we are essentially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that provides the best fit to the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A9CC-3996-433E-BFEC-A7124E011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2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344-C3CA-4368-837D-7178592C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 high-level description of MLE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Given a data set that follows some probability distribution …</a:t>
                </a:r>
              </a:p>
              <a:p>
                <a:r>
                  <a:rPr lang="en-US" sz="2000" dirty="0"/>
                  <a:t>We will use the Gaussian Normal distribution in this example but MLE can apply to any distribution</a:t>
                </a:r>
              </a:p>
              <a:p>
                <a:r>
                  <a:rPr lang="en-US" sz="2000" dirty="0"/>
                  <a:t>Say we plot the data histogram and it looks Gaussian – like the data at the top right</a:t>
                </a:r>
              </a:p>
              <a:p>
                <a:r>
                  <a:rPr lang="en-US" sz="2000" dirty="0"/>
                  <a:t>MLE is the process of using probability to find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that best fits the data (for a normal distribution)</a:t>
                </a:r>
              </a:p>
              <a:p>
                <a:r>
                  <a:rPr lang="en-US" sz="2000" dirty="0"/>
                  <a:t>Essentially, MLE is the process of finding the general distribution (like on bottom right) that best fits the data at the top right.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D7802-5E36-4C86-900C-2B7BE4080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95461" cy="4351338"/>
              </a:xfrm>
              <a:blipFill>
                <a:blip r:embed="rId2"/>
                <a:stretch>
                  <a:fillRect l="-957" t="-1401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19D06A-C9E8-489B-A9CE-E62D5C3C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54254"/>
            <a:ext cx="3749826" cy="2493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88D65-30A5-492F-ADA8-CEA5BAFBF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6"/>
          <a:stretch/>
        </p:blipFill>
        <p:spPr>
          <a:xfrm>
            <a:off x="6401993" y="4157025"/>
            <a:ext cx="3698938" cy="24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ADF0-1C29-4517-B0B0-B8238595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4865-69D4-4070-9725-E4C0713C3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ISLR textbook says: “In the linear regression setting, the least squares approach is in fact a special case of maximum likelihood” (page 133).</a:t>
            </a:r>
          </a:p>
          <a:p>
            <a:r>
              <a:rPr lang="en-US" dirty="0"/>
              <a:t>The following slides show how to use MLE to derive the least squares equation.</a:t>
            </a:r>
          </a:p>
          <a:p>
            <a:r>
              <a:rPr lang="en-US" dirty="0"/>
              <a:t>Uses information from the following stack exchange URL:  </a:t>
            </a:r>
            <a:r>
              <a:rPr lang="en-US" sz="2000" i="1" dirty="0">
                <a:hlinkClick r:id="rId2"/>
              </a:rPr>
              <a:t>https://stats.stackexchange.com/questions/253345/relationship-between-mle-and-least-squares-in-case-of-linear-regression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7085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B4AA-EB53-4F77-BC95-5F5DD20D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Likelihood of the distribution parameter theta given observed data x is equal to the observed data x when x was calculated using the distribution parameter theta.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is a probability density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 likelihood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05F205-7DF5-421C-92DE-34EDE8FF89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161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57C9-52BE-4EF4-B79E-41CB1E1C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nor/>
                      </m:rPr>
                      <a:rPr lang="en-US" sz="3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en-US" sz="32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3200" dirty="0">
                    <a:latin typeface="Arial" panose="020B0604020202020204" pitchFamily="34" charset="0"/>
                  </a:rPr>
                  <a:t> (zero mean and homoscedastic or constant variance)</a:t>
                </a:r>
              </a:p>
              <a:p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𝑛𝑥𝑝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en-US" sz="3200" dirty="0">
                    <a:ea typeface="Cambria Math" panose="02040503050406030204" pitchFamily="18" charset="0"/>
                  </a:rPr>
                  <a:t>Note that the model error (residual) is </a:t>
                </a:r>
                <a14:m>
                  <m:oMath xmlns:m="http://schemas.openxmlformats.org/officeDocument/2006/math"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en-US" sz="3200" b="1" dirty="0">
                  <a:ea typeface="Cambria Math" panose="02040503050406030204" pitchFamily="18" charset="0"/>
                </a:endParaRPr>
              </a:p>
              <a:p>
                <a:r>
                  <a:rPr lang="en-US" altLang="en-US" sz="3200" b="0" dirty="0">
                    <a:ea typeface="Cambria Math" panose="02040503050406030204" pitchFamily="18" charset="0"/>
                  </a:rPr>
                  <a:t>The goal is to find a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 that minimizes the L2 norm of the reducible error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en-US" sz="3200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US" altLang="en-US" sz="3200" b="1" dirty="0">
                    <a:ea typeface="Cambria Math" panose="02040503050406030204" pitchFamily="18" charset="0"/>
                  </a:rPr>
                  <a:t>Note: In this context, </a:t>
                </a:r>
                <a14:m>
                  <m:oMath xmlns:m="http://schemas.openxmlformats.org/officeDocument/2006/math">
                    <m:r>
                      <a:rPr lang="en-US" alt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en-US" sz="3200" b="1" dirty="0">
                    <a:ea typeface="Cambria Math" panose="02040503050406030204" pitchFamily="18" charset="0"/>
                  </a:rPr>
                  <a:t> is the reducible error!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32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endParaRPr lang="en-US" altLang="en-US" sz="3200" b="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3200" dirty="0">
                  <a:latin typeface="Arial" panose="020B0604020202020204" pitchFamily="34" charset="0"/>
                </a:endParaRPr>
              </a:p>
              <a:p>
                <a:endParaRPr lang="en-US" altLang="en-US" sz="5400" dirty="0">
                  <a:latin typeface="Arial" panose="020B0604020202020204" pitchFamily="34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D85E41-850B-4CF0-9EF2-85CA9562C4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322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063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C636-2209-4DE6-8864-6D559AB2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30000" dirty="0"/>
                  <a:t>2</a:t>
                </a:r>
                <a:r>
                  <a:rPr lang="en-US" dirty="0"/>
                  <a:t> Norm calculates the shortest distance between the origin and the point of interest </a:t>
                </a:r>
              </a:p>
              <a:p>
                <a:r>
                  <a:rPr lang="en-US" dirty="0"/>
                  <a:t>Also known as the “Euclidian” Norm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57363-DB7D-49C5-9D52-E1D5B320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85EC7C-8E7C-4E01-BF7A-EE7C51527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7" y="3201194"/>
            <a:ext cx="3095625" cy="224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53873-1FC3-4709-9439-910194190F59}"/>
              </a:ext>
            </a:extLst>
          </p:cNvPr>
          <p:cNvSpPr txBox="1"/>
          <p:nvPr/>
        </p:nvSpPr>
        <p:spPr>
          <a:xfrm>
            <a:off x="7319682" y="3850341"/>
            <a:ext cx="26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007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Statistical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ISLR:</a:t>
            </a:r>
          </a:p>
          <a:p>
            <a:pPr lvl="1"/>
            <a:r>
              <a:rPr lang="en-US" dirty="0"/>
              <a:t>“</a:t>
            </a:r>
            <a:r>
              <a:rPr lang="en-US" i="1" dirty="0"/>
              <a:t>Statistical learning</a:t>
            </a:r>
            <a:r>
              <a:rPr lang="en-US" dirty="0"/>
              <a:t> refers to a vast set of tools for </a:t>
            </a:r>
            <a:r>
              <a:rPr lang="en-US" i="1" dirty="0"/>
              <a:t>understanding data</a:t>
            </a:r>
            <a:r>
              <a:rPr lang="en-US" dirty="0"/>
              <a:t>. These tools can be classified as </a:t>
            </a:r>
            <a:r>
              <a:rPr lang="en-US" b="1" i="1" dirty="0"/>
              <a:t>supervised</a:t>
            </a:r>
            <a:r>
              <a:rPr lang="en-US" dirty="0"/>
              <a:t> or </a:t>
            </a:r>
            <a:r>
              <a:rPr lang="en-US" b="1" i="1" dirty="0"/>
              <a:t>unsupervised</a:t>
            </a:r>
            <a:r>
              <a:rPr lang="en-US" dirty="0"/>
              <a:t>.” </a:t>
            </a:r>
          </a:p>
          <a:p>
            <a:pPr lvl="1"/>
            <a:r>
              <a:rPr lang="en-US" dirty="0"/>
              <a:t>Statistical learning refers to a set of tools for modeling and understanding complex datasets.</a:t>
            </a:r>
          </a:p>
          <a:p>
            <a:pPr lvl="1"/>
            <a:r>
              <a:rPr lang="en-US" dirty="0"/>
              <a:t>Statistical learning refers to a set of approaches </a:t>
            </a:r>
            <a:r>
              <a:rPr lang="en-US"/>
              <a:t>for estimating 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4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1C0F-C6F5-4AAC-9018-9188D7D7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Mean / Constant Variance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errors are symmetric around the regression line  we will get zero mean.</a:t>
                </a:r>
              </a:p>
              <a:p>
                <a:r>
                  <a:rPr lang="en-US" dirty="0"/>
                  <a:t>In the plot to the right, the scatter of the residual errors from the regression line is mostly constant (not perfect). </a:t>
                </a:r>
              </a:p>
              <a:p>
                <a:r>
                  <a:rPr lang="en-US" dirty="0"/>
                  <a:t>Scatter Example: Scatter in the 20 – 25, 25 – 30, and 30 – 35 is pretty constant.  Scatter decreases in the 35 to 40 range.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2A2AB-9154-4EF2-814C-72BA9B0BA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26566" cy="4351338"/>
              </a:xfrm>
              <a:blipFill>
                <a:blip r:embed="rId2"/>
                <a:stretch>
                  <a:fillRect l="-1942" r="-3277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F71ECD-3FF0-4BEF-864E-9C38C64BD313}"/>
              </a:ext>
            </a:extLst>
          </p:cNvPr>
          <p:cNvCxnSpPr/>
          <p:nvPr/>
        </p:nvCxnSpPr>
        <p:spPr>
          <a:xfrm>
            <a:off x="6400639" y="5277634"/>
            <a:ext cx="117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A82FAA6-8157-4342-AB5C-C11D359F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35" y="2526045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E24268-AD8A-426C-9ED4-80FCB6A210C4}"/>
              </a:ext>
            </a:extLst>
          </p:cNvPr>
          <p:cNvCxnSpPr>
            <a:cxnSpLocks/>
          </p:cNvCxnSpPr>
          <p:nvPr/>
        </p:nvCxnSpPr>
        <p:spPr>
          <a:xfrm flipV="1">
            <a:off x="6459362" y="2526045"/>
            <a:ext cx="3764500" cy="27515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4AB963-887F-4500-BF8D-D8D03C203117}"/>
              </a:ext>
            </a:extLst>
          </p:cNvPr>
          <p:cNvCxnSpPr>
            <a:cxnSpLocks/>
          </p:cNvCxnSpPr>
          <p:nvPr/>
        </p:nvCxnSpPr>
        <p:spPr>
          <a:xfrm flipV="1">
            <a:off x="8154898" y="3087854"/>
            <a:ext cx="0" cy="939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2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79CC-E0D7-42D7-83A0-8A0109C7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4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d>
                    <m:r>
                      <a:rPr lang="en-US" alt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800" dirty="0"/>
              </a:p>
              <a:p>
                <a:r>
                  <a:rPr lang="en-US" sz="3800" dirty="0"/>
                  <a:t>Using the model derived previously (and shown above), we can derive the likelihood of the data given the parameter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3800" dirty="0"/>
                  <a:t> using the multiplication rule for independent probabilities.  </a:t>
                </a:r>
              </a:p>
              <a:p>
                <a:r>
                  <a:rPr lang="en-US" sz="4400" dirty="0"/>
                  <a:t>Remember: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400" dirty="0"/>
                  <a:t> and we are modeling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000" dirty="0"/>
                  <a:t>  here to get the likelihood</a:t>
                </a:r>
                <a:endParaRPr lang="en-US" sz="3800" dirty="0"/>
              </a:p>
              <a:p>
                <a:r>
                  <a:rPr lang="en-US" sz="3800" dirty="0"/>
                  <a:t>Assuming independent observations, the joint probability distribution can be represented as the multiplication of the conditional probability for observing each data observation given the assumed distribution (Gaussian in this example).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3800" dirty="0"/>
                  <a:t>Where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800" dirty="0"/>
                  <a:t> is the pdf of the normal distribution with 0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800" dirty="0"/>
                  <a:t> </a:t>
                </a:r>
              </a:p>
              <a:p>
                <a:r>
                  <a:rPr lang="en-US" sz="3800" dirty="0" err="1"/>
                  <a:t>y</a:t>
                </a:r>
                <a:r>
                  <a:rPr lang="en-US" sz="3800" baseline="-25000" dirty="0" err="1"/>
                  <a:t>i</a:t>
                </a:r>
                <a:r>
                  <a:rPr lang="en-US" sz="3800" dirty="0"/>
                  <a:t> = an individual outcome, x</a:t>
                </a:r>
                <a:r>
                  <a:rPr lang="en-US" sz="3800" baseline="-25000" dirty="0"/>
                  <a:t>i </a:t>
                </a:r>
                <a:r>
                  <a:rPr lang="en-US" sz="3800" dirty="0"/>
                  <a:t>= an individual observation, </a:t>
                </a:r>
                <a:r>
                  <a:rPr lang="el-GR" sz="3800" dirty="0"/>
                  <a:t>β</a:t>
                </a:r>
                <a:r>
                  <a:rPr lang="en-US" sz="3800" dirty="0"/>
                  <a:t> = a regression coefficient.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272516-8E2E-4528-97F1-5ED0F08F1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2971"/>
                <a:ext cx="10515600" cy="4173991"/>
              </a:xfrm>
              <a:blipFill>
                <a:blip r:embed="rId3"/>
                <a:stretch>
                  <a:fillRect l="-812" t="-13158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8926137-D85E-40B4-8281-271EC95E2D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3" y="4603610"/>
            <a:ext cx="5400319" cy="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96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70A-86AE-4D30-ABF9-D5A89B28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</p:spPr>
            <p:txBody>
              <a:bodyPr/>
              <a:lstStyle/>
              <a:p>
                <a:r>
                  <a:rPr lang="en-US" dirty="0"/>
                  <a:t>Now plug the error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into the Gaussian equation.</a:t>
                </a:r>
              </a:p>
              <a:p>
                <a:r>
                  <a:rPr lang="en-US" dirty="0"/>
                  <a:t>And plug the Gaussian equation into the likelihood equation:</a:t>
                </a: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0FDAD2-EC90-4D6A-BCAB-846042CDD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845"/>
                <a:ext cx="10515600" cy="4200117"/>
              </a:xfrm>
              <a:blipFill>
                <a:blip r:embed="rId3"/>
                <a:stretch>
                  <a:fillRect l="-1043" t="-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50E1E9-45CE-431A-9C92-A3A565173E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94" y="3071224"/>
            <a:ext cx="8735211" cy="1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37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93A4-062C-4855-9085-D1A653AB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B15D-2656-4237-85B5-EECA526E0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933676"/>
          </a:xfrm>
        </p:spPr>
        <p:txBody>
          <a:bodyPr>
            <a:normAutofit/>
          </a:bodyPr>
          <a:lstStyle/>
          <a:p>
            <a:r>
              <a:rPr lang="en-US" dirty="0"/>
              <a:t>When dealing with likelihoods, it’s generally easier to take the log because products become sums and exponentials go away.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6B31A-0C81-4022-9FCB-DE6DAC6F8C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91" y="2703353"/>
            <a:ext cx="8735211" cy="1091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B2632-4E98-4D8E-ADE0-F9559D25B9A5}"/>
              </a:ext>
            </a:extLst>
          </p:cNvPr>
          <p:cNvSpPr txBox="1"/>
          <p:nvPr/>
        </p:nvSpPr>
        <p:spPr>
          <a:xfrm>
            <a:off x="838200" y="3976450"/>
            <a:ext cx="9724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the log transform to the equation on the previous slide (shown above) yields the equation below: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A5279-DFB3-4298-9385-9414A1254E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49007"/>
            <a:ext cx="9303760" cy="7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8FE9-C39E-487A-A25D-A1AB824C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</p:spPr>
            <p:txBody>
              <a:bodyPr/>
              <a:lstStyle/>
              <a:p>
                <a:r>
                  <a:rPr lang="en-US" dirty="0"/>
                  <a:t>Since we want the maximum likelihood estimate, we want to find the maximum of the equation above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 The first term doesn’t impact the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8AFA30-A05C-4B50-8A0F-A3B314FC6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699657"/>
                <a:ext cx="10515600" cy="1410789"/>
              </a:xfrm>
              <a:blipFill>
                <a:blip r:embed="rId4"/>
                <a:stretch>
                  <a:fillRect l="-1043" t="-7359" r="-638" b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273B46-109C-4DDA-B01A-A3EB1E71F5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30" y="4110446"/>
            <a:ext cx="8376640" cy="122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E9F446-12E2-40F5-8A75-A68E7D551A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70" y="1558516"/>
            <a:ext cx="9303760" cy="796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/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4000" i="1" smtClean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</m:acc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𝑀𝐿𝐸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EEC33-FE04-45EE-AB2B-E3B34F6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38" y="5379962"/>
                <a:ext cx="10909905" cy="7422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994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934F2-94C6-4F73-9825-47D6CB2B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the denominator is a constant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so we can ignore it.  Finding the maximum of a negative is like finding the minimum of  a negative without the negative: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D4AC9B-A796-4637-9A04-4ACCBFA8E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99953"/>
                <a:ext cx="10515600" cy="1445623"/>
              </a:xfrm>
              <a:blipFill>
                <a:blip r:embed="rId4"/>
                <a:stretch>
                  <a:fillRect l="-1043" t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D64BCC-88D6-46E8-9D79-6980CD6362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1564368"/>
            <a:ext cx="8376640" cy="122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8E41F-C3D1-4ADB-BA92-CCB1C3FFB8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485" y="4614318"/>
            <a:ext cx="8768257" cy="10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3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634-41FB-4714-9AC8-36D1209B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Recall that for this to work, we had to make certain model assumptions: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0 mean and constant variance (homoscedastic) </a:t>
                </a:r>
              </a:p>
              <a:p>
                <a:r>
                  <a:rPr lang="en-US" b="1" dirty="0"/>
                  <a:t>Under the above assumed conditions, when MLE is viewed as a function of only beta, the function which maximizes MLE is equivalent to the equation which minimizes residual errors.</a:t>
                </a:r>
              </a:p>
              <a:p>
                <a:r>
                  <a:rPr lang="en-US" dirty="0"/>
                  <a:t>We essentially plugged the equation for residual errors into MLE and ended up with the least squares equation</a:t>
                </a:r>
              </a:p>
              <a:p>
                <a:pPr lvl="1"/>
                <a:r>
                  <a:rPr lang="en-US" dirty="0"/>
                  <a:t>Started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error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equation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Plugged error equation into MLE process using Gaussian assumptions</a:t>
                </a:r>
              </a:p>
              <a:p>
                <a:pPr lvl="1"/>
                <a:r>
                  <a:rPr lang="en-US" dirty="0"/>
                  <a:t>MLE process found that the least squares equation maximized likelihood: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87EB5F-42D7-49AB-8050-A25F4E679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754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296F-8CB5-4B8C-84BC-1D01C739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Least Squares Using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Solving the MLE equation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converting to matrix form (beyond the scope of this class) produces the equation that the computer uses to find the linear regression coefficients: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D58B4-91A0-44C0-8738-C1A8B65F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1325563"/>
              </a:xfrm>
              <a:blipFill>
                <a:blip r:embed="rId3"/>
                <a:stretch>
                  <a:fillRect l="-1043" t="-7339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95FF1-457F-4F07-AA62-91299ADDDD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83" y="3223940"/>
            <a:ext cx="687493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66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/>
          <a:p>
            <a:r>
              <a:rPr lang="en-US" dirty="0"/>
              <a:t>MLE is used to find the probability distribution parameters that make the distribution best represent the data</a:t>
            </a:r>
          </a:p>
          <a:p>
            <a:r>
              <a:rPr lang="en-US" dirty="0"/>
              <a:t>If the distribution of the data is normal, we need to estimate the mean and standard deviation that makes the normal distribution best represent the data.</a:t>
            </a:r>
          </a:p>
          <a:p>
            <a:r>
              <a:rPr lang="en-US" dirty="0"/>
              <a:t>The math to estimate the best parameters can be quite messy but the results can be quite simple.</a:t>
            </a:r>
          </a:p>
          <a:p>
            <a:r>
              <a:rPr lang="en-US" dirty="0"/>
              <a:t>We typically do not do MLE calculations by hand; but rather, let the computer do the work for us.</a:t>
            </a:r>
          </a:p>
          <a:p>
            <a:r>
              <a:rPr lang="en-US" dirty="0"/>
              <a:t>MLE can be applied to any probability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9051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20EA-3ACA-4BA2-A0CA-EF85473D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C144-DBAA-43A1-BE97-C284DFCD8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557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Assume we have a data set which has a body mass index predictor(X) and a diabetes disease progression target (Y).</a:t>
            </a:r>
          </a:p>
          <a:p>
            <a:r>
              <a:rPr lang="en-US" dirty="0"/>
              <a:t>The goal is to find the line that is the best fit based on minimizing least squares.</a:t>
            </a:r>
          </a:p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6165B30-603F-40BA-8C94-354CF599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85" y="3387254"/>
            <a:ext cx="4114800" cy="2886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ACB1BF-AE5B-4883-B0F3-DE36A46C332C}"/>
              </a:ext>
            </a:extLst>
          </p:cNvPr>
          <p:cNvCxnSpPr>
            <a:cxnSpLocks/>
          </p:cNvCxnSpPr>
          <p:nvPr/>
        </p:nvCxnSpPr>
        <p:spPr>
          <a:xfrm flipV="1">
            <a:off x="3670485" y="3614057"/>
            <a:ext cx="4027892" cy="25157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F91B41-29D8-45C0-8411-7BE2F051B5AA}"/>
              </a:ext>
            </a:extLst>
          </p:cNvPr>
          <p:cNvCxnSpPr>
            <a:cxnSpLocks/>
          </p:cNvCxnSpPr>
          <p:nvPr/>
        </p:nvCxnSpPr>
        <p:spPr>
          <a:xfrm flipV="1">
            <a:off x="3670485" y="5101366"/>
            <a:ext cx="3895107" cy="65500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58DC5-4733-4281-8424-8FC8D3D7BDED}"/>
              </a:ext>
            </a:extLst>
          </p:cNvPr>
          <p:cNvCxnSpPr>
            <a:cxnSpLocks/>
          </p:cNvCxnSpPr>
          <p:nvPr/>
        </p:nvCxnSpPr>
        <p:spPr>
          <a:xfrm flipV="1">
            <a:off x="4121747" y="3735977"/>
            <a:ext cx="1364653" cy="23938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6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B20-5B15-8241-857C-C0EA263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0D98-206D-2A4B-92E2-66EA5FF6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2476" cy="369464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Features: </a:t>
            </a:r>
            <a:r>
              <a:rPr lang="en-US" i="1" dirty="0"/>
              <a:t> </a:t>
            </a:r>
            <a:r>
              <a:rPr lang="en-US" dirty="0"/>
              <a:t>Input variables, predictors, or independent variables</a:t>
            </a:r>
          </a:p>
          <a:p>
            <a:pPr lvl="1"/>
            <a:r>
              <a:rPr lang="en-US" dirty="0"/>
              <a:t>In the data frame to the right:  Sepal length, sepal width, petal length, petal width.</a:t>
            </a:r>
          </a:p>
          <a:p>
            <a:r>
              <a:rPr lang="en-US" b="1" i="1" dirty="0"/>
              <a:t>Target</a:t>
            </a:r>
            <a:r>
              <a:rPr lang="en-US" dirty="0"/>
              <a:t>:  What we want to predict or associate with what we measure:  AKA outputs, response, dependent variable</a:t>
            </a:r>
          </a:p>
          <a:p>
            <a:pPr lvl="1"/>
            <a:r>
              <a:rPr lang="en-US" dirty="0"/>
              <a:t>In the data frame to the right: 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627AF-FCFA-4210-9C41-1F74939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62" y="1682221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2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The goal is to minimize summation of the squared error </a:t>
                </a:r>
                <a14:m>
                  <m:oMath xmlns:m="http://schemas.openxmlformats.org/officeDocument/2006/math"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𝜖</m:t>
                    </m:r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across all data points.</a:t>
                </a:r>
              </a:p>
              <a:p>
                <a:r>
                  <a:rPr lang="en-US" sz="11200" dirty="0">
                    <a:latin typeface="Calibri" charset="0"/>
                    <a:ea typeface="Calibri" charset="0"/>
                    <a:cs typeface="Calibri" charset="0"/>
                  </a:rPr>
                  <a:t>The summation of the squared errors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3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  <m:r>
                      <a:rPr lang="en-US" sz="11200" b="0" i="1" smtClean="0">
                        <a:latin typeface="Cambria Math" panose="02040503050406030204" pitchFamily="18" charset="0"/>
                        <a:ea typeface="Calibri" charset="0"/>
                        <a:cs typeface="Calibri" charset="0"/>
                      </a:rPr>
                      <m:t>+…+</m:t>
                    </m:r>
                    <m:sSubSup>
                      <m:sSubSupPr>
                        <m:ctrlP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SupPr>
                      <m:e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𝜖</m:t>
                        </m:r>
                      </m:e>
                      <m:sub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  <m:sup>
                        <m:r>
                          <a:rPr lang="en-US" sz="11200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200" b="0" i="0" dirty="0">
                    <a:latin typeface="Calibri" charset="0"/>
                    <a:ea typeface="Calibri" charset="0"/>
                    <a:cs typeface="Calibri" charset="0"/>
                  </a:rPr>
                  <a:t> is called the residual sum of squares or RSS.</a:t>
                </a:r>
              </a:p>
              <a:p>
                <a:endParaRPr lang="en-US" sz="5100" b="1" i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9164"/>
                <a:ext cx="10515600" cy="1552534"/>
              </a:xfrm>
              <a:blipFill>
                <a:blip r:embed="rId2"/>
                <a:stretch>
                  <a:fillRect l="-1043" t="-10588" r="-1739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3948318" y="4013273"/>
            <a:ext cx="0" cy="2326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48318" y="6340263"/>
            <a:ext cx="426352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3975372" y="4083266"/>
            <a:ext cx="3419719" cy="22569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4818" y="640647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bmi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578603" y="4686522"/>
            <a:ext cx="132431" cy="1324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11034" y="4149732"/>
            <a:ext cx="331469" cy="46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71577" y="3794379"/>
            <a:ext cx="159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 point</a:t>
            </a:r>
          </a:p>
        </p:txBody>
      </p:sp>
      <p:cxnSp>
        <p:nvCxnSpPr>
          <p:cNvPr id="31" name="Straight Connector 30"/>
          <p:cNvCxnSpPr>
            <a:stCxn id="23" idx="4"/>
          </p:cNvCxnSpPr>
          <p:nvPr/>
        </p:nvCxnSpPr>
        <p:spPr>
          <a:xfrm flipH="1">
            <a:off x="5644818" y="4818953"/>
            <a:ext cx="1" cy="15213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571175" y="5179267"/>
            <a:ext cx="132431" cy="132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4" idx="1"/>
            <a:endCxn id="32" idx="6"/>
          </p:cNvCxnSpPr>
          <p:nvPr/>
        </p:nvCxnSpPr>
        <p:spPr>
          <a:xfrm flipH="1" flipV="1">
            <a:off x="5703606" y="5245483"/>
            <a:ext cx="669758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3364" y="5064571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5380351" y="4752737"/>
            <a:ext cx="91226" cy="518748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charset="0"/>
                        </a:rPr>
                        <m:t>dp</m:t>
                      </m:r>
                      <m:r>
                        <a:rPr lang="en-US" sz="1400" b="0" i="0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𝑑𝑝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8" y="4807436"/>
                <a:ext cx="1145116" cy="319126"/>
              </a:xfrm>
              <a:prstGeom prst="rect">
                <a:avLst/>
              </a:prstGeom>
              <a:blipFill>
                <a:blip r:embed="rId3"/>
                <a:stretch>
                  <a:fillRect t="-3846" r="-3989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91AB9C-3C6F-4ECF-AEE7-8FCC6B457E97}"/>
              </a:ext>
            </a:extLst>
          </p:cNvPr>
          <p:cNvSpPr txBox="1"/>
          <p:nvPr/>
        </p:nvSpPr>
        <p:spPr>
          <a:xfrm>
            <a:off x="3513707" y="4163711"/>
            <a:ext cx="461665" cy="20942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Disease Progression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3AA-3361-4892-8569-20F7A343CED6}"/>
              </a:ext>
            </a:extLst>
          </p:cNvPr>
          <p:cNvSpPr txBox="1"/>
          <p:nvPr/>
        </p:nvSpPr>
        <p:spPr>
          <a:xfrm>
            <a:off x="3952141" y="3454049"/>
            <a:ext cx="41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Disease Progression vs.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3765346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computer will use the solution to the matrix form of the least squares equation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the regression equation</a:t>
                </a:r>
                <a:br>
                  <a:rPr lang="en-US" dirty="0"/>
                </a:br>
                <a:endParaRPr lang="en-US" b="0" i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dp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bmi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85257"/>
                <a:ext cx="10515600" cy="1891393"/>
              </a:xfrm>
              <a:blipFill>
                <a:blip r:embed="rId2"/>
                <a:stretch>
                  <a:fillRect l="-1043" t="-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34E59DC-0ED1-4192-84D3-422A5B15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3562038"/>
            <a:ext cx="3448050" cy="2559514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4E82E70C-E5B7-4CF3-8568-66540E6D0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3429000"/>
            <a:ext cx="4706439" cy="33010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368A-9AF1-408A-B2EE-A2FCF1D41697}"/>
              </a:ext>
            </a:extLst>
          </p:cNvPr>
          <p:cNvCxnSpPr/>
          <p:nvPr/>
        </p:nvCxnSpPr>
        <p:spPr>
          <a:xfrm flipV="1">
            <a:off x="1860735" y="3676650"/>
            <a:ext cx="3895107" cy="259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9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F0C-5B59-4272-9CC2-FD9326C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8B563-76E6-477E-8151-5ACAA1F1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3800295"/>
            <a:ext cx="3448050" cy="2559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/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 the computer to solve the least squares equation for the 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are the individual coefficients in the equation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bmi</a:t>
                </a:r>
                <a:r>
                  <a:rPr lang="en-US" sz="2800" dirty="0"/>
                  <a:t>’ column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‘</a:t>
                </a:r>
                <a:r>
                  <a:rPr lang="en-US" sz="2800" dirty="0" err="1"/>
                  <a:t>disease_progression</a:t>
                </a:r>
                <a:r>
                  <a:rPr lang="en-US" sz="2800" dirty="0"/>
                  <a:t>’ column is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FCCAD-A6B6-421A-82E5-C961CDCD7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" y="1932465"/>
                <a:ext cx="10410825" cy="2246769"/>
              </a:xfrm>
              <a:prstGeom prst="rect">
                <a:avLst/>
              </a:prstGeom>
              <a:blipFill>
                <a:blip r:embed="rId3"/>
                <a:stretch>
                  <a:fillRect l="-1054" t="-2439" r="-117" b="-6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1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It All Together:  Linear regression &amp; Least Squares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033" y="3504351"/>
            <a:ext cx="4549067" cy="316004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18622" y="3633820"/>
            <a:ext cx="3904672" cy="25727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dp</m:t>
                      </m:r>
                      <m:r>
                        <a:rPr lang="en-US" sz="3000" i="1">
                          <a:latin typeface="Cambria Math" charset="0"/>
                        </a:rPr>
                        <m:t>=−117+10.23∗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bmi</m:t>
                      </m:r>
                      <m:r>
                        <a:rPr lang="en-US" sz="3000" i="1">
                          <a:latin typeface="Cambria Math" charset="0"/>
                        </a:rPr>
                        <m:t>+</m:t>
                      </m:r>
                      <m:r>
                        <a:rPr lang="en-US" sz="3000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04" y="2947181"/>
                <a:ext cx="515859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11FBC4-2B77-48E1-B74B-8B379916DD3E}"/>
              </a:ext>
            </a:extLst>
          </p:cNvPr>
          <p:cNvSpPr txBox="1"/>
          <p:nvPr/>
        </p:nvSpPr>
        <p:spPr>
          <a:xfrm>
            <a:off x="809625" y="195466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resulting equation can be used to make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a new ‘</a:t>
            </a:r>
            <a:r>
              <a:rPr lang="en-US" sz="2800" dirty="0" err="1"/>
              <a:t>bmi</a:t>
            </a:r>
            <a:r>
              <a:rPr lang="en-US" sz="2800" dirty="0"/>
              <a:t>’ to find a predicted disease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6729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(accuracy) vs. interpretability tradeoff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6681"/>
          </a:xfrm>
        </p:spPr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Simple models are less accurate but more interpretable</a:t>
            </a:r>
          </a:p>
          <a:p>
            <a:pPr lvl="1"/>
            <a:r>
              <a:rPr lang="en-US" dirty="0"/>
              <a:t>Complex models are more accurate but less interpretable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49" y="3725695"/>
            <a:ext cx="4396339" cy="289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F1557-D74C-405D-AB22-F68CD9AE792B}"/>
              </a:ext>
            </a:extLst>
          </p:cNvPr>
          <p:cNvSpPr txBox="1"/>
          <p:nvPr/>
        </p:nvSpPr>
        <p:spPr>
          <a:xfrm>
            <a:off x="4175176" y="3429000"/>
            <a:ext cx="377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Interpretability vs. Flexibility</a:t>
            </a:r>
          </a:p>
        </p:txBody>
      </p:sp>
    </p:spTree>
    <p:extLst>
      <p:ext uri="{BB962C8B-B14F-4D97-AF65-F5344CB8AC3E}">
        <p14:creationId xmlns:p14="http://schemas.microsoft.com/office/powerpoint/2010/main" val="1073864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3890"/>
          </a:xfrm>
        </p:spPr>
        <p:txBody>
          <a:bodyPr>
            <a:normAutofit/>
          </a:bodyPr>
          <a:lstStyle/>
          <a:p>
            <a:r>
              <a:rPr lang="en-US" dirty="0"/>
              <a:t>When the variable we are trying to predict (</a:t>
            </a:r>
            <a:r>
              <a:rPr lang="en-US" i="1" dirty="0"/>
              <a:t>Y</a:t>
            </a:r>
            <a:r>
              <a:rPr lang="en-US" dirty="0"/>
              <a:t>) is quantitative (like a real number), then we talk about </a:t>
            </a:r>
            <a:r>
              <a:rPr lang="en-US" i="1" dirty="0"/>
              <a:t>regression</a:t>
            </a:r>
            <a:endParaRPr lang="en-US" dirty="0"/>
          </a:p>
          <a:p>
            <a:r>
              <a:rPr lang="en-US" dirty="0"/>
              <a:t>When the variable is categorical (like cat vs. dog), then we talk about </a:t>
            </a:r>
            <a:r>
              <a:rPr lang="en-US" i="1" dirty="0"/>
              <a:t>classification</a:t>
            </a:r>
          </a:p>
          <a:p>
            <a:r>
              <a:rPr lang="en-US" dirty="0"/>
              <a:t>Can you guess supervised / unsupervised and regression/classification?</a:t>
            </a:r>
          </a:p>
          <a:p>
            <a:pPr lvl="1"/>
            <a:r>
              <a:rPr lang="en-US" dirty="0"/>
              <a:t>User behavior clustering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Predicting whether an image contains a cat or not.</a:t>
            </a:r>
          </a:p>
        </p:txBody>
      </p:sp>
    </p:spTree>
    <p:extLst>
      <p:ext uri="{BB962C8B-B14F-4D97-AF65-F5344CB8AC3E}">
        <p14:creationId xmlns:p14="http://schemas.microsoft.com/office/powerpoint/2010/main" val="1291895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89B-5D46-4DBF-9940-8F4FF9C8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7A50-2086-46CF-8101-99FC1149B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673" cy="4351338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Supervised statistical learning</a:t>
            </a:r>
            <a:r>
              <a:rPr lang="en-US" dirty="0"/>
              <a:t> involves building a statistical model for predicting, or estimating, an output based on one or more inputs.</a:t>
            </a:r>
          </a:p>
          <a:p>
            <a:r>
              <a:rPr lang="en-US" b="1" dirty="0"/>
              <a:t>Example</a:t>
            </a:r>
            <a:r>
              <a:rPr lang="en-US" dirty="0"/>
              <a:t> </a:t>
            </a:r>
            <a:r>
              <a:rPr lang="en-US" b="1" dirty="0"/>
              <a:t>supervised ML Algorithms:</a:t>
            </a:r>
          </a:p>
          <a:p>
            <a:pPr lvl="1"/>
            <a:r>
              <a:rPr lang="en-US" dirty="0"/>
              <a:t>Linear </a:t>
            </a:r>
            <a:r>
              <a:rPr lang="en-US"/>
              <a:t>&amp; Logistic </a:t>
            </a:r>
            <a:r>
              <a:rPr lang="en-US" dirty="0"/>
              <a:t>Regression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Deep Learning</a:t>
            </a:r>
          </a:p>
          <a:p>
            <a:pPr lvl="1"/>
            <a:r>
              <a:rPr lang="en-US" dirty="0"/>
              <a:t>Support Vector Machine</a:t>
            </a:r>
          </a:p>
          <a:p>
            <a:r>
              <a:rPr lang="en-US" dirty="0"/>
              <a:t>We will focus on supervised learning first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9434-26B3-439D-938C-38BE958C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7" y="1690687"/>
            <a:ext cx="4885633" cy="39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78D8-E710-4676-ACF9-227BE618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C690D-E23B-406E-ACE1-9A863273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604"/>
            <a:ext cx="5620789" cy="4672359"/>
          </a:xfrm>
        </p:spPr>
        <p:txBody>
          <a:bodyPr/>
          <a:lstStyle/>
          <a:p>
            <a:r>
              <a:rPr lang="en-US" dirty="0"/>
              <a:t>With unsupervised statistical learning, there are inputs but no supervising output; nevertheless, we can learn relationships and structure from such data.</a:t>
            </a:r>
          </a:p>
          <a:p>
            <a:r>
              <a:rPr lang="en-US" b="1" dirty="0"/>
              <a:t>Example ML Algorithms</a:t>
            </a:r>
          </a:p>
          <a:p>
            <a:pPr lvl="1"/>
            <a:r>
              <a:rPr lang="en-US" dirty="0"/>
              <a:t>Hierarchical 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Mixture Models</a:t>
            </a:r>
          </a:p>
          <a:p>
            <a:pPr lvl="1"/>
            <a:r>
              <a:rPr lang="en-US" dirty="0"/>
              <a:t>Self Organizing Maps</a:t>
            </a:r>
          </a:p>
          <a:p>
            <a:pPr lvl="1"/>
            <a:r>
              <a:rPr lang="en-US" dirty="0"/>
              <a:t>Autoencoders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D5ACF-7CDE-4C75-9BCB-8E85217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89" y="1309688"/>
            <a:ext cx="5408223" cy="52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6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learning a function that maps the input into an intermediate representation</a:t>
            </a:r>
          </a:p>
          <a:p>
            <a:r>
              <a:rPr lang="en-US" dirty="0"/>
              <a:t>That intermediate representation makes the data </a:t>
            </a:r>
            <a:r>
              <a:rPr lang="en-US" i="1" dirty="0"/>
              <a:t>easier to interpret</a:t>
            </a:r>
            <a:endParaRPr lang="en-US" dirty="0"/>
          </a:p>
          <a:p>
            <a:r>
              <a:rPr lang="en-US" dirty="0"/>
              <a:t>There should be a map back from such intermediate representation into original space</a:t>
            </a:r>
          </a:p>
          <a:p>
            <a:r>
              <a:rPr lang="en-US" dirty="0"/>
              <a:t>The map from intermediate to feature space (</a:t>
            </a:r>
            <a:r>
              <a:rPr lang="en-US" i="1" dirty="0"/>
              <a:t>g</a:t>
            </a:r>
            <a:r>
              <a:rPr lang="en-US" dirty="0"/>
              <a:t>) should be as close as possible to the original input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6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09"/>
            <a:ext cx="10515600" cy="177944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Clustering</a:t>
            </a:r>
            <a:r>
              <a:rPr lang="en-US" dirty="0"/>
              <a:t>: Cluster the diabetic patients into groups</a:t>
            </a:r>
          </a:p>
          <a:p>
            <a:pPr lvl="1"/>
            <a:r>
              <a:rPr lang="en-US" dirty="0"/>
              <a:t>Example: K-Means</a:t>
            </a:r>
          </a:p>
          <a:p>
            <a:r>
              <a:rPr lang="en-US" b="1" dirty="0"/>
              <a:t>Topic modeling</a:t>
            </a:r>
            <a:r>
              <a:rPr lang="en-US" dirty="0"/>
              <a:t>: Describe the content of a set of documents (e.g., tweets) based on </a:t>
            </a:r>
            <a:r>
              <a:rPr lang="en-US" i="1" dirty="0"/>
              <a:t>topics</a:t>
            </a:r>
            <a:r>
              <a:rPr lang="en-US" dirty="0"/>
              <a:t> (soft clustering)</a:t>
            </a:r>
          </a:p>
          <a:p>
            <a:r>
              <a:rPr lang="en-US" b="1" dirty="0"/>
              <a:t>Dimensionality reduction</a:t>
            </a:r>
            <a:r>
              <a:rPr lang="en-US" dirty="0"/>
              <a:t>: Transform a large set of features into a smaller set of features while retaining the variability of the data</a:t>
            </a:r>
          </a:p>
          <a:p>
            <a:r>
              <a:rPr lang="en-US" dirty="0"/>
              <a:t>Example Dimensionality Reduction: Principal Component Analyses (PCA)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37E715-F4A3-F643-B739-60DBCA7776C5}"/>
              </a:ext>
            </a:extLst>
          </p:cNvPr>
          <p:cNvSpPr/>
          <p:nvPr/>
        </p:nvSpPr>
        <p:spPr>
          <a:xfrm>
            <a:off x="2127739" y="4120478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9AA0-8A52-724A-95DE-0680D406C60E}"/>
              </a:ext>
            </a:extLst>
          </p:cNvPr>
          <p:cNvSpPr txBox="1"/>
          <p:nvPr/>
        </p:nvSpPr>
        <p:spPr>
          <a:xfrm>
            <a:off x="2078071" y="3390706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6038650" y="4394200"/>
            <a:ext cx="1209569" cy="14331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5524893" y="3390706"/>
            <a:ext cx="202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Intermediate space </a:t>
            </a:r>
          </a:p>
          <a:p>
            <a:pPr algn="ctr"/>
            <a:r>
              <a:rPr lang="en-US" i="1" dirty="0"/>
              <a:t>X’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2676379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2676379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03CDC4-0174-824C-B036-491260395899}"/>
              </a:ext>
            </a:extLst>
          </p:cNvPr>
          <p:cNvSpPr/>
          <p:nvPr/>
        </p:nvSpPr>
        <p:spPr>
          <a:xfrm>
            <a:off x="6516859" y="4748852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5647B0-6BDE-0247-9DB3-9F095EEAFA19}"/>
              </a:ext>
            </a:extLst>
          </p:cNvPr>
          <p:cNvSpPr/>
          <p:nvPr/>
        </p:nvSpPr>
        <p:spPr>
          <a:xfrm>
            <a:off x="6467827" y="5347139"/>
            <a:ext cx="259080" cy="25908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2676379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2935459" y="4786793"/>
            <a:ext cx="3619341" cy="106839"/>
          </a:xfrm>
          <a:prstGeom prst="curvedConnector4">
            <a:avLst>
              <a:gd name="adj1" fmla="val 49476"/>
              <a:gd name="adj2" fmla="val 3494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859" y="3878545"/>
                <a:ext cx="150876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493340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20487" y="449576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x'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3B49B-7A6B-4345-B06C-6CB1613787EF}"/>
              </a:ext>
            </a:extLst>
          </p:cNvPr>
          <p:cNvSpPr/>
          <p:nvPr/>
        </p:nvSpPr>
        <p:spPr>
          <a:xfrm>
            <a:off x="9239580" y="4078292"/>
            <a:ext cx="1386840" cy="2667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B6393-1858-D841-9387-8A802A8CD140}"/>
              </a:ext>
            </a:extLst>
          </p:cNvPr>
          <p:cNvSpPr txBox="1"/>
          <p:nvPr/>
        </p:nvSpPr>
        <p:spPr>
          <a:xfrm>
            <a:off x="9148351" y="3390706"/>
            <a:ext cx="1539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Feature space </a:t>
            </a:r>
          </a:p>
          <a:p>
            <a:pPr algn="ctr"/>
            <a:r>
              <a:rPr lang="en-US" i="1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/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E1C8B2-6A1F-4F47-8450-C26E7033D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51" y="3878545"/>
                <a:ext cx="150876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endCxn id="288" idx="2"/>
          </p:cNvCxnSpPr>
          <p:nvPr/>
        </p:nvCxnSpPr>
        <p:spPr>
          <a:xfrm>
            <a:off x="6775939" y="4918885"/>
            <a:ext cx="2983653" cy="1693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urved Connector 271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stCxn id="9" idx="7"/>
            <a:endCxn id="11" idx="1"/>
          </p:cNvCxnSpPr>
          <p:nvPr/>
        </p:nvCxnSpPr>
        <p:spPr>
          <a:xfrm rot="5400000" flipH="1" flipV="1">
            <a:off x="4591074" y="3691525"/>
            <a:ext cx="221139" cy="3608250"/>
          </a:xfrm>
          <a:prstGeom prst="curvedConnector3">
            <a:avLst>
              <a:gd name="adj1" fmla="val 22053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274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2935459" y="5568278"/>
            <a:ext cx="3570309" cy="727434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urved Connector 277">
            <a:extLst>
              <a:ext uri="{FF2B5EF4-FFF2-40B4-BE49-F238E27FC236}">
                <a16:creationId xmlns:a16="http://schemas.microsoft.com/office/drawing/2014/main" id="{1F4D1651-0C9E-9149-9860-7AF229D388FB}"/>
              </a:ext>
            </a:extLst>
          </p:cNvPr>
          <p:cNvCxnSpPr>
            <a:cxnSpLocks/>
            <a:endCxn id="289" idx="0"/>
          </p:cNvCxnSpPr>
          <p:nvPr/>
        </p:nvCxnSpPr>
        <p:spPr>
          <a:xfrm>
            <a:off x="6726907" y="5467226"/>
            <a:ext cx="3162225" cy="10105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Oval 287">
            <a:extLst>
              <a:ext uri="{FF2B5EF4-FFF2-40B4-BE49-F238E27FC236}">
                <a16:creationId xmlns:a16="http://schemas.microsoft.com/office/drawing/2014/main" id="{9A7960B3-4429-AB45-BA05-58999CE79390}"/>
              </a:ext>
            </a:extLst>
          </p:cNvPr>
          <p:cNvSpPr/>
          <p:nvPr/>
        </p:nvSpPr>
        <p:spPr>
          <a:xfrm>
            <a:off x="9759592" y="4806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25F6776-873A-1843-8361-726BF9A87667}"/>
              </a:ext>
            </a:extLst>
          </p:cNvPr>
          <p:cNvSpPr/>
          <p:nvPr/>
        </p:nvSpPr>
        <p:spPr>
          <a:xfrm>
            <a:off x="9759592" y="5568278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80907DB-3BE4-8C43-BAE4-06638A1341BC}"/>
              </a:ext>
            </a:extLst>
          </p:cNvPr>
          <p:cNvSpPr/>
          <p:nvPr/>
        </p:nvSpPr>
        <p:spPr>
          <a:xfrm>
            <a:off x="9759592" y="6166172"/>
            <a:ext cx="259080" cy="25908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9576553" y="4492127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x</a:t>
            </a:r>
            <a:endParaRPr lang="en-US" dirty="0"/>
          </a:p>
        </p:txBody>
      </p:sp>
      <p:cxnSp>
        <p:nvCxnSpPr>
          <p:cNvPr id="31" name="Curved Connector 277">
            <a:extLst>
              <a:ext uri="{FF2B5EF4-FFF2-40B4-BE49-F238E27FC236}">
                <a16:creationId xmlns:a16="http://schemas.microsoft.com/office/drawing/2014/main" id="{9FDE5F71-08FD-4A2C-B47D-C7D4E9122DD5}"/>
              </a:ext>
            </a:extLst>
          </p:cNvPr>
          <p:cNvCxnSpPr>
            <a:cxnSpLocks/>
            <a:stCxn id="11" idx="5"/>
            <a:endCxn id="290" idx="1"/>
          </p:cNvCxnSpPr>
          <p:nvPr/>
        </p:nvCxnSpPr>
        <p:spPr>
          <a:xfrm rot="16200000" flipH="1">
            <a:off x="7925332" y="4331911"/>
            <a:ext cx="635835" cy="31085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399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562.805"/>
  <p:tag name="LATEXADDIN" val="\documentclass{article}&#10;\usepackage{amsmath}&#10;\pagestyle{empty}&#10;\begin{document}&#10;&#10;$L(Y|X,\beta) = \prod_{i=1}^{n} f(y_i|x_i,\beta)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914.51"/>
  <p:tag name="LATEXADDIN" val="\documentclass{article}&#10;\usepackage{amsmath}&#10;\pagestyle{empty}&#10;\begin{document}&#10;&#10;&#10;$L(Y|X,\beta) = \prod_{i=1}^{n} \frac{1}{\sqrt{2\pi\sigma^2}}e^{-\frac{(y_i - x_i\beta)^2}{2\sigma^2}}$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.724"/>
  <p:tag name="ORIGINALWIDTH" val="2425.947"/>
  <p:tag name="LATEXADDIN" val="\documentclass{article}&#10;\usepackage{amsmath}&#10;\pagestyle{empty}&#10;\begin{document}&#10;&#10;$\log L(Y|X,\beta) = \sum_{i=1}^{n} \log(\frac{1}{\sqrt{2\pi\sigma^2}}) -\frac{(y_i - x_i\beta)^2}{2\sigma^2}$&#10;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799.025"/>
  <p:tag name="LATEXADDIN" val="\documentclass{article}&#10;\usepackage{amsmath}&#10;\pagestyle{empty}&#10;\begin{document}&#10;&#10;$\widehat{\beta}_{MLE} = {\underset \beta {\text{argmax}}} \sum_{i=1}^{n} -\frac{(y_i - x_i\beta)^2}{2\sigma^2}$&#10;&#10;&#10;\end{document}"/>
  <p:tag name="IGUANATEXSIZE" val="28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154.481"/>
  <p:tag name="LATEXADDIN" val="\documentclass{article}&#10;\usepackage{amsmath}&#10;\pagestyle{empty}&#10;\begin{document}&#10;&#10;$\widehat{\beta}_{MLE} = {\underset \beta {\text{argmin}}} \sum_{i=1}^{n} (y_i - x_i\beta)^2 = \widehat{\beta}_{LS}$&#10;&#10;&#10;\end{document}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43.87"/>
  <p:tag name="LATEXADDIN" val="\documentclass{article}&#10;\usepackage{amsmath}&#10;\pagestyle{empty}&#10;\begin{document}&#10;&#10;${\bf \beta = (X^TX)^{-1}X^Ty}$&#10;&#10;&#10;\end{document}"/>
  <p:tag name="IGUANATEXSIZE" val="28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23596</TotalTime>
  <Words>3634</Words>
  <Application>Microsoft Office PowerPoint</Application>
  <PresentationFormat>Widescreen</PresentationFormat>
  <Paragraphs>393</Paragraphs>
  <Slides>56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Office Theme</vt:lpstr>
      <vt:lpstr>IST718 A Statistical Perspective on Learning</vt:lpstr>
      <vt:lpstr>Attendance</vt:lpstr>
      <vt:lpstr>Outline of this unit</vt:lpstr>
      <vt:lpstr>What is Statistical Learning?</vt:lpstr>
      <vt:lpstr>Terminology</vt:lpstr>
      <vt:lpstr>Terminology: Supervised Learning</vt:lpstr>
      <vt:lpstr>Terminology: Unsupervised Learning</vt:lpstr>
      <vt:lpstr>What is unsupervised learning</vt:lpstr>
      <vt:lpstr>Examples of unsupervised learning</vt:lpstr>
      <vt:lpstr>Summary: Supervised vs unsupervised learning</vt:lpstr>
      <vt:lpstr>Mathematical formalization of learning</vt:lpstr>
      <vt:lpstr>Mathematical formalization of learning</vt:lpstr>
      <vt:lpstr>Mathematical formalization of learning</vt:lpstr>
      <vt:lpstr>Example: Diabetes dataset</vt:lpstr>
      <vt:lpstr>A statistical perspective on learning</vt:lpstr>
      <vt:lpstr>A statistical perspective on learning</vt:lpstr>
      <vt:lpstr>Why we estimate f:</vt:lpstr>
      <vt:lpstr>Why we estimate f: Prediction</vt:lpstr>
      <vt:lpstr>Why we estimate f: Prediction</vt:lpstr>
      <vt:lpstr>Squared Error</vt:lpstr>
      <vt:lpstr>Least Square Error Loss Function (LSE)</vt:lpstr>
      <vt:lpstr>Expected Value of Squared Error</vt:lpstr>
      <vt:lpstr>Expected Value of Squared Error</vt:lpstr>
      <vt:lpstr>What is Reducible and Irreducible Error</vt:lpstr>
      <vt:lpstr>What is Reducible Error</vt:lpstr>
      <vt:lpstr>What is Irreducible Error?</vt:lpstr>
      <vt:lpstr>Why we estimate f: Inference</vt:lpstr>
      <vt:lpstr>How do we estimate f?</vt:lpstr>
      <vt:lpstr>How do we estimate f: Parametric Methods </vt:lpstr>
      <vt:lpstr>How do we estimate f: Nonparametric Methods </vt:lpstr>
      <vt:lpstr>How we estimate f</vt:lpstr>
      <vt:lpstr>Maximum Likelihood Estimation (MLE)</vt:lpstr>
      <vt:lpstr>Gaussian distribution</vt:lpstr>
      <vt:lpstr>Maximum Likelihood Estimation (MLE)</vt:lpstr>
      <vt:lpstr>A high-level description of MLE</vt:lpstr>
      <vt:lpstr>Derivation of Least Squares Using MLE</vt:lpstr>
      <vt:lpstr>Likelihood Function</vt:lpstr>
      <vt:lpstr>Derivation of Least Squares Using MLE</vt:lpstr>
      <vt:lpstr>L2 Norm</vt:lpstr>
      <vt:lpstr>Zero Mean / Constant Variance Assumptions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Derivation of Least Squares Using MLE</vt:lpstr>
      <vt:lpstr>Summary of MLE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Tying It All Together:  Linear regression &amp; Least Squares</vt:lpstr>
      <vt:lpstr>Flexibility (accuracy) vs. interpretability tradeoff</vt:lpstr>
      <vt:lpstr>Regression vs classification</vt:lpstr>
      <vt:lpstr>Attendance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718 Advanced Information Analytics </dc:title>
  <dc:creator>Will</dc:creator>
  <cp:lastModifiedBy>Chaithra Kopparam Cheluvaiah</cp:lastModifiedBy>
  <cp:revision>180</cp:revision>
  <dcterms:created xsi:type="dcterms:W3CDTF">2019-08-04T19:30:48Z</dcterms:created>
  <dcterms:modified xsi:type="dcterms:W3CDTF">2022-12-16T02:24:43Z</dcterms:modified>
</cp:coreProperties>
</file>